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4"/>
    <p:sldMasterId id="2147483660" r:id="rId5"/>
  </p:sldMasterIdLst>
  <p:notesMasterIdLst>
    <p:notesMasterId r:id="rId18"/>
  </p:notesMasterIdLst>
  <p:sldIdLst>
    <p:sldId id="314" r:id="rId6"/>
    <p:sldId id="259" r:id="rId7"/>
    <p:sldId id="273" r:id="rId8"/>
    <p:sldId id="316" r:id="rId9"/>
    <p:sldId id="315" r:id="rId10"/>
    <p:sldId id="317" r:id="rId11"/>
    <p:sldId id="318" r:id="rId12"/>
    <p:sldId id="319" r:id="rId13"/>
    <p:sldId id="326" r:id="rId14"/>
    <p:sldId id="327" r:id="rId15"/>
    <p:sldId id="292" r:id="rId16"/>
    <p:sldId id="323" r:id="rId17"/>
  </p:sldIdLst>
  <p:sldSz cx="18288000" cy="10287000"/>
  <p:notesSz cx="6858000" cy="9144000"/>
  <p:embeddedFontLst>
    <p:embeddedFont>
      <p:font typeface="Agrandir" panose="020B0604020202020204" charset="0"/>
      <p:regular r:id="rId19"/>
    </p:embeddedFont>
    <p:embeddedFont>
      <p:font typeface="Aldhabi" panose="01000000000000000000" pitchFamily="2" charset="-78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Cloud Loop" panose="020B0604020202020204" charset="0"/>
      <p:regular r:id="rId27"/>
    </p:embeddedFont>
    <p:embeddedFont>
      <p:font typeface="Cloud Loop Bold" panose="020B0604020202020204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9B"/>
    <a:srgbClr val="921CD6"/>
    <a:srgbClr val="04753C"/>
    <a:srgbClr val="693001"/>
    <a:srgbClr val="0F32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4F4FBD-CA2F-4EE7-B372-FBF27B4D775F}" v="20" dt="2023-11-27T17:31:50.229"/>
    <p1510:client id="{8EB87751-0DED-89FB-AE1B-4AB5657433C6}" v="3" dt="2023-11-29T13:38:32.911"/>
    <p1510:client id="{9E543BDE-1ACA-413A-91F1-C9FBCCED7432}" v="1" dt="2023-11-26T22:05:32.928"/>
    <p1510:client id="{A96D49FE-82DF-401B-8E59-BB0C0EAB9CCE}" v="4" dt="2023-12-06T15:05:58.1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417" autoAdjust="0"/>
  </p:normalViewPr>
  <p:slideViewPr>
    <p:cSldViewPr snapToGrid="0">
      <p:cViewPr varScale="1">
        <p:scale>
          <a:sx n="73" d="100"/>
          <a:sy n="73" d="100"/>
        </p:scale>
        <p:origin x="59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7.fntdata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5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DEAAB4-75CB-4DF8-BFA7-4C479DC8FBDD}" type="datetimeFigureOut">
              <a:rPr lang="pt-BR" smtClean="0"/>
              <a:t>06/12/2023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BFAFE-3E56-40D7-A337-25B41FE6ED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4127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va.com/design/DAFzgib8HDQ/u3ejrF8I7oxosTZiKD0flw/edit?utm_content=DAFzgib8HDQ&amp;utm_campaign=designshare&amp;utm_medium=link2&amp;utm_source=sharebutton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va.com/design/DAFzgib8HDQ/u3ejrF8I7oxosTZiKD0flw/edit?utm_content=DAFzgib8HDQ&amp;utm_campaign=designshare&amp;utm_medium=link2&amp;utm_source=sharebutton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Font typeface="Noto Sans Symbols,Sans-Serif"/>
              <a:buNone/>
            </a:pPr>
            <a:endParaRPr lang="pt-BR" dirty="0"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BFAFE-3E56-40D7-A337-25B41FE6ED2B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6516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BFAFE-3E56-40D7-A337-25B41FE6ED2B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783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355600">
              <a:spcBef>
                <a:spcPts val="1200"/>
              </a:spcBef>
              <a:buFont typeface="Noto Sans Symbols,Sans-Serif"/>
              <a:buChar char="⮚"/>
            </a:pPr>
            <a:endParaRPr lang="pt-BR" dirty="0"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BFAFE-3E56-40D7-A337-25B41FE6ED2B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336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355600">
              <a:spcBef>
                <a:spcPts val="1200"/>
              </a:spcBef>
              <a:buFont typeface="Noto Sans Symbols,Sans-Serif"/>
              <a:buChar char="⮚"/>
            </a:pPr>
            <a:endParaRPr lang="pt-BR" dirty="0"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BFAFE-3E56-40D7-A337-25B41FE6ED2B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1172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Canva: </a:t>
            </a:r>
            <a:r>
              <a:rPr lang="en-US" dirty="0">
                <a:hlinkClick r:id="rId3"/>
              </a:rPr>
              <a:t>https://www.canva.com/design/DAFzgib8HDQ/u3ejrF8I7oxosTZiKD0flw/edit?utm_content=DAFzgib8HDQ&amp;utm_campaign=designshare&amp;utm_medium=link2&amp;utm_source=sharebutton</a:t>
            </a:r>
            <a:r>
              <a:rPr lang="en-US" dirty="0"/>
              <a:t> </a:t>
            </a:r>
            <a:endParaRPr lang="en-US" dirty="0"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BFAFE-3E56-40D7-A337-25B41FE6ED2B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6646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Canva: </a:t>
            </a:r>
            <a:r>
              <a:rPr lang="en-US" dirty="0">
                <a:hlinkClick r:id="rId3"/>
              </a:rPr>
              <a:t>https://www.canva.com/design/DAFzgib8HDQ/u3ejrF8I7oxosTZiKD0flw/edit?utm_content=DAFzgib8HDQ&amp;utm_campaign=designshare&amp;utm_medium=link2&amp;utm_source=sharebutton</a:t>
            </a:r>
            <a:r>
              <a:rPr lang="en-US" dirty="0"/>
              <a:t> </a:t>
            </a:r>
            <a:endParaRPr lang="en-US" dirty="0"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BFAFE-3E56-40D7-A337-25B41FE6ED2B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4026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355600">
              <a:spcBef>
                <a:spcPts val="1200"/>
              </a:spcBef>
              <a:buFont typeface="Noto Sans Symbols,Sans-Serif"/>
              <a:buChar char="⮚"/>
            </a:pPr>
            <a:endParaRPr lang="pt-BR" dirty="0"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BFAFE-3E56-40D7-A337-25B41FE6ED2B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6824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355600">
              <a:spcBef>
                <a:spcPts val="1200"/>
              </a:spcBef>
              <a:buFont typeface="Noto Sans Symbols,Sans-Serif"/>
              <a:buChar char="⮚"/>
            </a:pPr>
            <a:endParaRPr lang="pt-BR" dirty="0"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BFAFE-3E56-40D7-A337-25B41FE6ED2B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1557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355600">
              <a:spcBef>
                <a:spcPts val="1200"/>
              </a:spcBef>
              <a:buFont typeface="Noto Sans Symbols,Sans-Serif"/>
              <a:buChar char="⮚"/>
            </a:pPr>
            <a:endParaRPr lang="pt-BR" dirty="0"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BFAFE-3E56-40D7-A337-25B41FE6ED2B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3842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355600">
              <a:spcBef>
                <a:spcPts val="1200"/>
              </a:spcBef>
              <a:buFont typeface="Noto Sans Symbols,Sans-Serif"/>
              <a:buChar char="⮚"/>
            </a:pPr>
            <a:endParaRPr lang="pt-BR" dirty="0"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BFAFE-3E56-40D7-A337-25B41FE6ED2B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1598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20.pn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png"/><Relationship Id="rId4" Type="http://schemas.openxmlformats.org/officeDocument/2006/relationships/image" Target="../media/image21.sv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28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19.png"/><Relationship Id="rId5" Type="http://schemas.openxmlformats.org/officeDocument/2006/relationships/image" Target="../media/image17.gif"/><Relationship Id="rId10" Type="http://schemas.openxmlformats.org/officeDocument/2006/relationships/image" Target="../media/image18.png"/><Relationship Id="rId4" Type="http://schemas.openxmlformats.org/officeDocument/2006/relationships/image" Target="../media/image12.svg"/><Relationship Id="rId9" Type="http://schemas.openxmlformats.org/officeDocument/2006/relationships/image" Target="../media/image16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svg"/><Relationship Id="rId9" Type="http://schemas.openxmlformats.org/officeDocument/2006/relationships/image" Target="../media/image17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20.pn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png"/><Relationship Id="rId4" Type="http://schemas.openxmlformats.org/officeDocument/2006/relationships/image" Target="../media/image21.sv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20.pn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png"/><Relationship Id="rId4" Type="http://schemas.openxmlformats.org/officeDocument/2006/relationships/image" Target="../media/image21.sv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22.svg"/><Relationship Id="rId10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22.svg"/><Relationship Id="rId10" Type="http://schemas.openxmlformats.org/officeDocument/2006/relationships/image" Target="../media/image27.png"/><Relationship Id="rId4" Type="http://schemas.openxmlformats.org/officeDocument/2006/relationships/image" Target="../media/image11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20.pn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png"/><Relationship Id="rId4" Type="http://schemas.openxmlformats.org/officeDocument/2006/relationships/image" Target="../media/image21.sv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20.pn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png"/><Relationship Id="rId4" Type="http://schemas.openxmlformats.org/officeDocument/2006/relationships/image" Target="../media/image21.sv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20.pn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png"/><Relationship Id="rId4" Type="http://schemas.openxmlformats.org/officeDocument/2006/relationships/image" Target="../media/image21.sv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C166ABA-1A5B-4612-46D8-CE797193FA8F}"/>
              </a:ext>
            </a:extLst>
          </p:cNvPr>
          <p:cNvSpPr/>
          <p:nvPr/>
        </p:nvSpPr>
        <p:spPr>
          <a:xfrm>
            <a:off x="501445" y="339214"/>
            <a:ext cx="17270531" cy="9553628"/>
          </a:xfrm>
          <a:prstGeom prst="rect">
            <a:avLst/>
          </a:prstGeom>
          <a:solidFill>
            <a:srgbClr val="00A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pic>
        <p:nvPicPr>
          <p:cNvPr id="5" name="Picture 5" descr="Shape&#10;&#10;Description automatically generated">
            <a:extLst>
              <a:ext uri="{FF2B5EF4-FFF2-40B4-BE49-F238E27FC236}">
                <a16:creationId xmlns:a16="http://schemas.microsoft.com/office/drawing/2014/main" id="{76CAF548-8294-652D-F1A0-85DA0EEAC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000" y="-2982799"/>
            <a:ext cx="5231372" cy="5245448"/>
          </a:xfrm>
          <a:prstGeom prst="rect">
            <a:avLst/>
          </a:prstGeom>
        </p:spPr>
      </p:pic>
      <p:pic>
        <p:nvPicPr>
          <p:cNvPr id="6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EB7201B-43DF-307C-652A-86C89AA3A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4089" y="284016"/>
            <a:ext cx="1264899" cy="1473513"/>
          </a:xfrm>
          <a:prstGeom prst="rect">
            <a:avLst/>
          </a:prstGeom>
        </p:spPr>
      </p:pic>
      <p:pic>
        <p:nvPicPr>
          <p:cNvPr id="7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1EB09124-95A8-3009-E4AD-BB2CCDAF88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66056" y="113391"/>
            <a:ext cx="2462819" cy="227724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242450B-1CAF-C944-FE13-CBFF3DAA005D}"/>
              </a:ext>
            </a:extLst>
          </p:cNvPr>
          <p:cNvGrpSpPr/>
          <p:nvPr/>
        </p:nvGrpSpPr>
        <p:grpSpPr>
          <a:xfrm>
            <a:off x="2551600" y="3176226"/>
            <a:ext cx="6575831" cy="2709474"/>
            <a:chOff x="1548666" y="1642290"/>
            <a:chExt cx="5229197" cy="2156671"/>
          </a:xfrm>
        </p:grpSpPr>
        <p:pic>
          <p:nvPicPr>
            <p:cNvPr id="8" name="Picture 8" descr="Icon&#10;&#10;Description automatically generated">
              <a:extLst>
                <a:ext uri="{FF2B5EF4-FFF2-40B4-BE49-F238E27FC236}">
                  <a16:creationId xmlns:a16="http://schemas.microsoft.com/office/drawing/2014/main" id="{6A233369-F04B-F31A-6504-F5D0B7C29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69015" y="1642290"/>
              <a:ext cx="1102423" cy="1102423"/>
            </a:xfrm>
            <a:prstGeom prst="rect">
              <a:avLst/>
            </a:prstGeom>
          </p:spPr>
        </p:pic>
        <p:pic>
          <p:nvPicPr>
            <p:cNvPr id="9" name="Picture 9" descr="Logo&#10;&#10;Description automatically generated">
              <a:extLst>
                <a:ext uri="{FF2B5EF4-FFF2-40B4-BE49-F238E27FC236}">
                  <a16:creationId xmlns:a16="http://schemas.microsoft.com/office/drawing/2014/main" id="{2854A8B7-4327-0000-08D1-E61B15D9E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11038" y="2627386"/>
              <a:ext cx="1266825" cy="1171575"/>
            </a:xfrm>
            <a:prstGeom prst="rect">
              <a:avLst/>
            </a:prstGeom>
          </p:spPr>
        </p:pic>
        <p:pic>
          <p:nvPicPr>
            <p:cNvPr id="10" name="Picture 10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572BF7A1-ED14-B072-73A6-31A6096E6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48666" y="2878868"/>
              <a:ext cx="3967685" cy="800748"/>
            </a:xfrm>
            <a:prstGeom prst="rect">
              <a:avLst/>
            </a:prstGeom>
          </p:spPr>
        </p:pic>
        <p:pic>
          <p:nvPicPr>
            <p:cNvPr id="11" name="Picture 11">
              <a:extLst>
                <a:ext uri="{FF2B5EF4-FFF2-40B4-BE49-F238E27FC236}">
                  <a16:creationId xmlns:a16="http://schemas.microsoft.com/office/drawing/2014/main" id="{8F2DA132-00FF-2370-6F91-FAAE523CA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41687" y="2290515"/>
              <a:ext cx="774995" cy="774995"/>
            </a:xfrm>
            <a:prstGeom prst="rect">
              <a:avLst/>
            </a:prstGeom>
          </p:spPr>
        </p:pic>
      </p:grpSp>
      <p:pic>
        <p:nvPicPr>
          <p:cNvPr id="12" name="Picture 12">
            <a:extLst>
              <a:ext uri="{FF2B5EF4-FFF2-40B4-BE49-F238E27FC236}">
                <a16:creationId xmlns:a16="http://schemas.microsoft.com/office/drawing/2014/main" id="{DADBF8F1-DA1C-5DDF-5A34-CCA47904F9E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6679" y="7080818"/>
            <a:ext cx="1652643" cy="2871045"/>
          </a:xfrm>
          <a:prstGeom prst="rect">
            <a:avLst/>
          </a:prstGeom>
        </p:spPr>
      </p:pic>
      <p:pic>
        <p:nvPicPr>
          <p:cNvPr id="14" name="Picture 14" descr="Shape, rectangle&#10;&#10;Description automatically generated">
            <a:extLst>
              <a:ext uri="{FF2B5EF4-FFF2-40B4-BE49-F238E27FC236}">
                <a16:creationId xmlns:a16="http://schemas.microsoft.com/office/drawing/2014/main" id="{B0CA7E17-7E25-50BE-6A16-45B1DDAC8BE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97011" y="5947910"/>
            <a:ext cx="3942014" cy="3974670"/>
          </a:xfrm>
          <a:prstGeom prst="rect">
            <a:avLst/>
          </a:prstGeom>
        </p:spPr>
      </p:pic>
      <p:pic>
        <p:nvPicPr>
          <p:cNvPr id="17" name="Imagem 16" descr="Texto&#10;&#10;Descrição gerada automaticamente">
            <a:extLst>
              <a:ext uri="{FF2B5EF4-FFF2-40B4-BE49-F238E27FC236}">
                <a16:creationId xmlns:a16="http://schemas.microsoft.com/office/drawing/2014/main" id="{B6495B14-2469-483B-9E2B-D70DBB1C377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315" y="5156628"/>
            <a:ext cx="5557233" cy="555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640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20360131" flipH="1" flipV="1">
            <a:off x="-467135" y="6087881"/>
            <a:ext cx="3723551" cy="5071220"/>
          </a:xfrm>
          <a:custGeom>
            <a:avLst/>
            <a:gdLst/>
            <a:ahLst/>
            <a:cxnLst/>
            <a:rect l="l" t="t" r="r" b="b"/>
            <a:pathLst>
              <a:path w="3895062" h="5193416">
                <a:moveTo>
                  <a:pt x="0" y="5193416"/>
                </a:moveTo>
                <a:lnTo>
                  <a:pt x="3895062" y="5193416"/>
                </a:lnTo>
                <a:lnTo>
                  <a:pt x="3895062" y="0"/>
                </a:lnTo>
                <a:lnTo>
                  <a:pt x="0" y="0"/>
                </a:lnTo>
                <a:lnTo>
                  <a:pt x="0" y="5193416"/>
                </a:lnTo>
                <a:close/>
              </a:path>
            </a:pathLst>
          </a:custGeom>
          <a:blipFill>
            <a:blip r:embed="rId3">
              <a:alphaModFix amt="38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0" y="8066796"/>
            <a:ext cx="2833271" cy="2108088"/>
          </a:xfrm>
          <a:custGeom>
            <a:avLst/>
            <a:gdLst/>
            <a:ahLst/>
            <a:cxnLst/>
            <a:rect l="l" t="t" r="r" b="b"/>
            <a:pathLst>
              <a:path w="2833271" h="2108088">
                <a:moveTo>
                  <a:pt x="0" y="0"/>
                </a:moveTo>
                <a:lnTo>
                  <a:pt x="2833271" y="0"/>
                </a:lnTo>
                <a:lnTo>
                  <a:pt x="2833271" y="2108088"/>
                </a:lnTo>
                <a:lnTo>
                  <a:pt x="0" y="210808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524643" y="599961"/>
            <a:ext cx="14249400" cy="12984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131"/>
              </a:lnSpc>
              <a:spcBef>
                <a:spcPct val="0"/>
              </a:spcBef>
            </a:pPr>
            <a:r>
              <a:rPr lang="en-US" sz="6000" dirty="0" err="1">
                <a:solidFill>
                  <a:srgbClr val="00A99D"/>
                </a:solidFill>
                <a:latin typeface="Cloud Loop Bold"/>
              </a:rPr>
              <a:t>Atribuições</a:t>
            </a:r>
            <a:r>
              <a:rPr lang="en-US" sz="6000" dirty="0">
                <a:solidFill>
                  <a:srgbClr val="00A99D"/>
                </a:solidFill>
                <a:latin typeface="Cloud Loop Bold"/>
              </a:rPr>
              <a:t> do Professor </a:t>
            </a:r>
            <a:r>
              <a:rPr lang="en-US" sz="6000" dirty="0" err="1">
                <a:solidFill>
                  <a:srgbClr val="00A99D"/>
                </a:solidFill>
                <a:latin typeface="Cloud Loop Bold"/>
              </a:rPr>
              <a:t>Multiplicador</a:t>
            </a:r>
            <a:endParaRPr lang="en-US" sz="6000" dirty="0">
              <a:solidFill>
                <a:srgbClr val="00A99D"/>
              </a:solidFill>
              <a:latin typeface="Cloud Loop Bold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923411" y="505214"/>
            <a:ext cx="1601233" cy="1612963"/>
          </a:xfrm>
          <a:custGeom>
            <a:avLst/>
            <a:gdLst/>
            <a:ahLst/>
            <a:cxnLst/>
            <a:rect l="l" t="t" r="r" b="b"/>
            <a:pathLst>
              <a:path w="1601233" h="1612963">
                <a:moveTo>
                  <a:pt x="0" y="0"/>
                </a:moveTo>
                <a:lnTo>
                  <a:pt x="1601233" y="0"/>
                </a:lnTo>
                <a:lnTo>
                  <a:pt x="1601233" y="1612964"/>
                </a:lnTo>
                <a:lnTo>
                  <a:pt x="0" y="16129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15" name="Imagem 4" descr="Ícone&#10;&#10;Descrição gerada automaticamente">
            <a:extLst>
              <a:ext uri="{FF2B5EF4-FFF2-40B4-BE49-F238E27FC236}">
                <a16:creationId xmlns:a16="http://schemas.microsoft.com/office/drawing/2014/main" id="{37EE77CC-0C59-4833-B5EC-E06A915B0E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5661" y="753329"/>
            <a:ext cx="1116732" cy="1116732"/>
          </a:xfrm>
          <a:prstGeom prst="rect">
            <a:avLst/>
          </a:prstGeom>
        </p:spPr>
      </p:pic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37E9CD9F-981D-4696-97FD-3BDCF294587E}"/>
              </a:ext>
            </a:extLst>
          </p:cNvPr>
          <p:cNvSpPr/>
          <p:nvPr/>
        </p:nvSpPr>
        <p:spPr>
          <a:xfrm>
            <a:off x="2478156" y="2782490"/>
            <a:ext cx="13835269" cy="6520536"/>
          </a:xfrm>
          <a:prstGeom prst="roundRect">
            <a:avLst/>
          </a:prstGeom>
          <a:noFill/>
          <a:ln w="57150">
            <a:solidFill>
              <a:srgbClr val="00A9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1E596E1-A747-4D86-B4FE-0A17F8FB87EF}"/>
              </a:ext>
            </a:extLst>
          </p:cNvPr>
          <p:cNvSpPr txBox="1"/>
          <p:nvPr/>
        </p:nvSpPr>
        <p:spPr>
          <a:xfrm>
            <a:off x="2833270" y="3016395"/>
            <a:ext cx="12976573" cy="55092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Registrar </a:t>
            </a:r>
            <a:r>
              <a:rPr lang="pt-BR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nas turmas da plataforma virtual as agendas de trabalho, o acompanhamento das atividades, a disponibilização de materiais de apoio para os Professores Cursistas, bem como as gravações dos encontros formativos, mantendo a plataforma organizada e atualizada;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Atender e responder às solicitações do Formador EFAPE </a:t>
            </a:r>
            <a:r>
              <a:rPr lang="pt-BR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 </a:t>
            </a:r>
            <a:r>
              <a:rPr lang="pt-BR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Formador DE/PEC Multiplica </a:t>
            </a:r>
            <a:r>
              <a:rPr lang="pt-BR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dentro do prazo solicitado;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Comunicar antecipadamente </a:t>
            </a:r>
            <a:r>
              <a:rPr lang="pt-BR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ao Formador DE/PEC Multiplica sobre qualquer impedimento de manter as atividades formativas;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Comunicar e oficializar </a:t>
            </a:r>
            <a:r>
              <a:rPr lang="pt-BR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ao Formador DE/PEC Multiplica sobre a desistência de Professor Cursista, formalizando pelos meios institucionais do “Programa Multiplica SP #Professores”.</a:t>
            </a:r>
          </a:p>
        </p:txBody>
      </p:sp>
      <p:pic>
        <p:nvPicPr>
          <p:cNvPr id="10" name="Imagem 9" descr="Forma, Retângulo&#10;&#10;Descrição gerada automaticamente">
            <a:extLst>
              <a:ext uri="{FF2B5EF4-FFF2-40B4-BE49-F238E27FC236}">
                <a16:creationId xmlns:a16="http://schemas.microsoft.com/office/drawing/2014/main" id="{FCC7C0A0-1A77-943E-A9CF-90572F3AE6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13937077" y="-1270512"/>
            <a:ext cx="3878665" cy="640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984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2522416" y="573106"/>
            <a:ext cx="15049967" cy="1423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131"/>
              </a:lnSpc>
              <a:spcBef>
                <a:spcPct val="0"/>
              </a:spcBef>
            </a:pPr>
            <a:r>
              <a:rPr lang="en-US" sz="7950" dirty="0">
                <a:solidFill>
                  <a:srgbClr val="00A99D"/>
                </a:solidFill>
                <a:latin typeface="Cloud Loop Bold"/>
              </a:rPr>
              <a:t>Carga </a:t>
            </a:r>
            <a:r>
              <a:rPr lang="en-US" sz="7950" dirty="0" err="1">
                <a:solidFill>
                  <a:srgbClr val="00A99D"/>
                </a:solidFill>
                <a:latin typeface="Cloud Loop Bold"/>
              </a:rPr>
              <a:t>horária</a:t>
            </a:r>
            <a:r>
              <a:rPr lang="en-US" sz="7950" dirty="0">
                <a:solidFill>
                  <a:srgbClr val="00A99D"/>
                </a:solidFill>
                <a:latin typeface="Cloud Loop Bold"/>
              </a:rPr>
              <a:t>: 5h aulas </a:t>
            </a:r>
            <a:r>
              <a:rPr lang="en-US" sz="7950" dirty="0" err="1">
                <a:solidFill>
                  <a:srgbClr val="00A99D"/>
                </a:solidFill>
                <a:latin typeface="Cloud Loop Bold"/>
              </a:rPr>
              <a:t>semanais</a:t>
            </a:r>
            <a:endParaRPr lang="en-US" sz="7950" dirty="0">
              <a:solidFill>
                <a:srgbClr val="00A99D"/>
              </a:solidFill>
              <a:latin typeface="Cloud Loop Bold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923411" y="505214"/>
            <a:ext cx="1601233" cy="1612963"/>
          </a:xfrm>
          <a:custGeom>
            <a:avLst/>
            <a:gdLst/>
            <a:ahLst/>
            <a:cxnLst/>
            <a:rect l="l" t="t" r="r" b="b"/>
            <a:pathLst>
              <a:path w="1601233" h="1612963">
                <a:moveTo>
                  <a:pt x="0" y="0"/>
                </a:moveTo>
                <a:lnTo>
                  <a:pt x="1601233" y="0"/>
                </a:lnTo>
                <a:lnTo>
                  <a:pt x="1601233" y="1612964"/>
                </a:lnTo>
                <a:lnTo>
                  <a:pt x="0" y="16129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17" name="Imagem 9" descr="Ícone&#10;&#10;Descrição gerada automaticamente">
            <a:extLst>
              <a:ext uri="{FF2B5EF4-FFF2-40B4-BE49-F238E27FC236}">
                <a16:creationId xmlns:a16="http://schemas.microsoft.com/office/drawing/2014/main" id="{3D9FD3B6-51FA-4D6E-A3B9-B1B69DAD26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8732" y="792349"/>
            <a:ext cx="1048363" cy="1038691"/>
          </a:xfrm>
          <a:prstGeom prst="rect">
            <a:avLst/>
          </a:prstGeom>
        </p:spPr>
      </p:pic>
      <p:sp>
        <p:nvSpPr>
          <p:cNvPr id="4" name="TextBox 10">
            <a:extLst>
              <a:ext uri="{FF2B5EF4-FFF2-40B4-BE49-F238E27FC236}">
                <a16:creationId xmlns:a16="http://schemas.microsoft.com/office/drawing/2014/main" id="{CA50766E-FD14-6D00-7FEF-23002136FD3E}"/>
              </a:ext>
            </a:extLst>
          </p:cNvPr>
          <p:cNvSpPr txBox="1"/>
          <p:nvPr/>
        </p:nvSpPr>
        <p:spPr>
          <a:xfrm>
            <a:off x="2459259" y="2468916"/>
            <a:ext cx="12436183" cy="6771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t-BR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 (duas) horas-aulas (equivalente a 1h30/relógio consecutivas) para participação em formação remota e síncrona ministrada pelo Formador DE/PEC Multiplica;</a:t>
            </a:r>
          </a:p>
          <a:p>
            <a:pPr algn="l"/>
            <a:endParaRPr lang="pt-BR" sz="4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t-BR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 (uma) hora-aula (equivalente a 45 minutos) de estudo e planejamento de tutoria, por turma atribuída;</a:t>
            </a:r>
          </a:p>
          <a:p>
            <a:pPr algn="l"/>
            <a:endParaRPr lang="pt-BR" sz="4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t-BR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 (duas) horas-aulas (equivalente a 1h30/relógio consecutivas) para ministrar as formações remotas e síncronas para os Professores Cursistas, por turma atribuída</a:t>
            </a:r>
          </a:p>
        </p:txBody>
      </p:sp>
      <p:grpSp>
        <p:nvGrpSpPr>
          <p:cNvPr id="12" name="Group 3">
            <a:extLst>
              <a:ext uri="{FF2B5EF4-FFF2-40B4-BE49-F238E27FC236}">
                <a16:creationId xmlns:a16="http://schemas.microsoft.com/office/drawing/2014/main" id="{C15B92F8-5052-2BA3-B757-1B670E04FD47}"/>
              </a:ext>
            </a:extLst>
          </p:cNvPr>
          <p:cNvGrpSpPr/>
          <p:nvPr/>
        </p:nvGrpSpPr>
        <p:grpSpPr>
          <a:xfrm rot="1440000">
            <a:off x="14330399" y="6035775"/>
            <a:ext cx="4201166" cy="5410337"/>
            <a:chOff x="738936" y="156565"/>
            <a:chExt cx="3191577" cy="3792809"/>
          </a:xfrm>
        </p:grpSpPr>
        <p:sp>
          <p:nvSpPr>
            <p:cNvPr id="10" name="Freeform 4">
              <a:extLst>
                <a:ext uri="{FF2B5EF4-FFF2-40B4-BE49-F238E27FC236}">
                  <a16:creationId xmlns:a16="http://schemas.microsoft.com/office/drawing/2014/main" id="{52469AFC-333C-3BA3-446F-67F65B52C5B9}"/>
                </a:ext>
              </a:extLst>
            </p:cNvPr>
            <p:cNvSpPr/>
            <p:nvPr/>
          </p:nvSpPr>
          <p:spPr>
            <a:xfrm rot="-2081461" flipV="1">
              <a:off x="738936" y="558402"/>
              <a:ext cx="2543229" cy="3390972"/>
            </a:xfrm>
            <a:custGeom>
              <a:avLst/>
              <a:gdLst/>
              <a:ahLst/>
              <a:cxnLst/>
              <a:rect l="l" t="t" r="r" b="b"/>
              <a:pathLst>
                <a:path w="2543229" h="3390972">
                  <a:moveTo>
                    <a:pt x="0" y="3390972"/>
                  </a:moveTo>
                  <a:lnTo>
                    <a:pt x="2543229" y="3390972"/>
                  </a:lnTo>
                  <a:lnTo>
                    <a:pt x="2543229" y="0"/>
                  </a:lnTo>
                  <a:lnTo>
                    <a:pt x="0" y="0"/>
                  </a:lnTo>
                  <a:lnTo>
                    <a:pt x="0" y="3390972"/>
                  </a:lnTo>
                  <a:close/>
                </a:path>
              </a:pathLst>
            </a:custGeom>
            <a:blipFill>
              <a:blip r:embed="rId6">
                <a:alphaModFix amt="38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3E464DF0-D6D6-1B60-DBB2-BFB5269CD11F}"/>
                </a:ext>
              </a:extLst>
            </p:cNvPr>
            <p:cNvSpPr/>
            <p:nvPr/>
          </p:nvSpPr>
          <p:spPr>
            <a:xfrm rot="-620948">
              <a:off x="2080975" y="156565"/>
              <a:ext cx="1849538" cy="1176009"/>
            </a:xfrm>
            <a:custGeom>
              <a:avLst/>
              <a:gdLst/>
              <a:ahLst/>
              <a:cxnLst/>
              <a:rect l="l" t="t" r="r" b="b"/>
              <a:pathLst>
                <a:path w="1849538" h="1176009">
                  <a:moveTo>
                    <a:pt x="0" y="0"/>
                  </a:moveTo>
                  <a:lnTo>
                    <a:pt x="1849538" y="0"/>
                  </a:lnTo>
                  <a:lnTo>
                    <a:pt x="1849538" y="1176009"/>
                  </a:lnTo>
                  <a:lnTo>
                    <a:pt x="0" y="11760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44999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b="-257437"/>
              </a:stretch>
            </a:blipFill>
          </p:spPr>
        </p:sp>
      </p:grpSp>
      <p:sp>
        <p:nvSpPr>
          <p:cNvPr id="21" name="Freeform 9">
            <a:extLst>
              <a:ext uri="{FF2B5EF4-FFF2-40B4-BE49-F238E27FC236}">
                <a16:creationId xmlns:a16="http://schemas.microsoft.com/office/drawing/2014/main" id="{C5ECB51B-3BB2-9E96-2A7F-25BE28D33D4B}"/>
              </a:ext>
            </a:extLst>
          </p:cNvPr>
          <p:cNvSpPr/>
          <p:nvPr/>
        </p:nvSpPr>
        <p:spPr>
          <a:xfrm>
            <a:off x="15454729" y="8178912"/>
            <a:ext cx="2833271" cy="2108088"/>
          </a:xfrm>
          <a:custGeom>
            <a:avLst/>
            <a:gdLst/>
            <a:ahLst/>
            <a:cxnLst/>
            <a:rect l="l" t="t" r="r" b="b"/>
            <a:pathLst>
              <a:path w="2833271" h="2108088">
                <a:moveTo>
                  <a:pt x="0" y="0"/>
                </a:moveTo>
                <a:lnTo>
                  <a:pt x="2833271" y="0"/>
                </a:lnTo>
                <a:lnTo>
                  <a:pt x="2833271" y="2108088"/>
                </a:lnTo>
                <a:lnTo>
                  <a:pt x="0" y="210808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pic>
        <p:nvPicPr>
          <p:cNvPr id="3" name="Imagem 2" descr="Forma, Retângulo&#10;&#10;Descrição gerada automaticamente">
            <a:extLst>
              <a:ext uri="{FF2B5EF4-FFF2-40B4-BE49-F238E27FC236}">
                <a16:creationId xmlns:a16="http://schemas.microsoft.com/office/drawing/2014/main" id="{CD06EEA0-D20B-EDEA-0078-D8AB9004485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514492" y="2651418"/>
            <a:ext cx="3940117" cy="653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772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C166ABA-1A5B-4612-46D8-CE797193FA8F}"/>
              </a:ext>
            </a:extLst>
          </p:cNvPr>
          <p:cNvSpPr/>
          <p:nvPr/>
        </p:nvSpPr>
        <p:spPr>
          <a:xfrm>
            <a:off x="501445" y="339214"/>
            <a:ext cx="17270531" cy="9553628"/>
          </a:xfrm>
          <a:prstGeom prst="rect">
            <a:avLst/>
          </a:prstGeom>
          <a:solidFill>
            <a:srgbClr val="00A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pic>
        <p:nvPicPr>
          <p:cNvPr id="5" name="Picture 5" descr="Shape&#10;&#10;Description automatically generated">
            <a:extLst>
              <a:ext uri="{FF2B5EF4-FFF2-40B4-BE49-F238E27FC236}">
                <a16:creationId xmlns:a16="http://schemas.microsoft.com/office/drawing/2014/main" id="{76CAF548-8294-652D-F1A0-85DA0EEAC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000" y="-2982799"/>
            <a:ext cx="5231372" cy="5245448"/>
          </a:xfrm>
          <a:prstGeom prst="rect">
            <a:avLst/>
          </a:prstGeom>
        </p:spPr>
      </p:pic>
      <p:pic>
        <p:nvPicPr>
          <p:cNvPr id="6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EB7201B-43DF-307C-652A-86C89AA3A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4089" y="284016"/>
            <a:ext cx="1264899" cy="1473513"/>
          </a:xfrm>
          <a:prstGeom prst="rect">
            <a:avLst/>
          </a:prstGeom>
        </p:spPr>
      </p:pic>
      <p:pic>
        <p:nvPicPr>
          <p:cNvPr id="7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1EB09124-95A8-3009-E4AD-BB2CCDAF88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66056" y="113391"/>
            <a:ext cx="2462819" cy="227724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242450B-1CAF-C944-FE13-CBFF3DAA005D}"/>
              </a:ext>
            </a:extLst>
          </p:cNvPr>
          <p:cNvGrpSpPr/>
          <p:nvPr/>
        </p:nvGrpSpPr>
        <p:grpSpPr>
          <a:xfrm>
            <a:off x="2551600" y="3176226"/>
            <a:ext cx="6575831" cy="2709474"/>
            <a:chOff x="1548666" y="1642290"/>
            <a:chExt cx="5229197" cy="2156671"/>
          </a:xfrm>
        </p:grpSpPr>
        <p:pic>
          <p:nvPicPr>
            <p:cNvPr id="8" name="Picture 8" descr="Icon&#10;&#10;Description automatically generated">
              <a:extLst>
                <a:ext uri="{FF2B5EF4-FFF2-40B4-BE49-F238E27FC236}">
                  <a16:creationId xmlns:a16="http://schemas.microsoft.com/office/drawing/2014/main" id="{6A233369-F04B-F31A-6504-F5D0B7C29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69015" y="1642290"/>
              <a:ext cx="1102423" cy="1102423"/>
            </a:xfrm>
            <a:prstGeom prst="rect">
              <a:avLst/>
            </a:prstGeom>
          </p:spPr>
        </p:pic>
        <p:pic>
          <p:nvPicPr>
            <p:cNvPr id="9" name="Picture 9" descr="Logo&#10;&#10;Description automatically generated">
              <a:extLst>
                <a:ext uri="{FF2B5EF4-FFF2-40B4-BE49-F238E27FC236}">
                  <a16:creationId xmlns:a16="http://schemas.microsoft.com/office/drawing/2014/main" id="{2854A8B7-4327-0000-08D1-E61B15D9E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11038" y="2627386"/>
              <a:ext cx="1266825" cy="1171575"/>
            </a:xfrm>
            <a:prstGeom prst="rect">
              <a:avLst/>
            </a:prstGeom>
          </p:spPr>
        </p:pic>
        <p:pic>
          <p:nvPicPr>
            <p:cNvPr id="10" name="Picture 10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572BF7A1-ED14-B072-73A6-31A6096E6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48666" y="2878868"/>
              <a:ext cx="3967685" cy="800748"/>
            </a:xfrm>
            <a:prstGeom prst="rect">
              <a:avLst/>
            </a:prstGeom>
          </p:spPr>
        </p:pic>
        <p:pic>
          <p:nvPicPr>
            <p:cNvPr id="11" name="Picture 11">
              <a:extLst>
                <a:ext uri="{FF2B5EF4-FFF2-40B4-BE49-F238E27FC236}">
                  <a16:creationId xmlns:a16="http://schemas.microsoft.com/office/drawing/2014/main" id="{8F2DA132-00FF-2370-6F91-FAAE523CA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41687" y="2290515"/>
              <a:ext cx="774995" cy="774995"/>
            </a:xfrm>
            <a:prstGeom prst="rect">
              <a:avLst/>
            </a:prstGeom>
          </p:spPr>
        </p:pic>
      </p:grpSp>
      <p:pic>
        <p:nvPicPr>
          <p:cNvPr id="12" name="Picture 12">
            <a:extLst>
              <a:ext uri="{FF2B5EF4-FFF2-40B4-BE49-F238E27FC236}">
                <a16:creationId xmlns:a16="http://schemas.microsoft.com/office/drawing/2014/main" id="{DADBF8F1-DA1C-5DDF-5A34-CCA47904F9E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6679" y="7080818"/>
            <a:ext cx="1652643" cy="2871045"/>
          </a:xfrm>
          <a:prstGeom prst="rect">
            <a:avLst/>
          </a:prstGeom>
        </p:spPr>
      </p:pic>
      <p:pic>
        <p:nvPicPr>
          <p:cNvPr id="14" name="Picture 14" descr="Shape, rectangle&#10;&#10;Description automatically generated">
            <a:extLst>
              <a:ext uri="{FF2B5EF4-FFF2-40B4-BE49-F238E27FC236}">
                <a16:creationId xmlns:a16="http://schemas.microsoft.com/office/drawing/2014/main" id="{B0CA7E17-7E25-50BE-6A16-45B1DDAC8BE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97011" y="5947910"/>
            <a:ext cx="3942014" cy="3974670"/>
          </a:xfrm>
          <a:prstGeom prst="rect">
            <a:avLst/>
          </a:prstGeom>
        </p:spPr>
      </p:pic>
      <p:pic>
        <p:nvPicPr>
          <p:cNvPr id="17" name="Imagem 16" descr="Texto&#10;&#10;Descrição gerada automaticamente">
            <a:extLst>
              <a:ext uri="{FF2B5EF4-FFF2-40B4-BE49-F238E27FC236}">
                <a16:creationId xmlns:a16="http://schemas.microsoft.com/office/drawing/2014/main" id="{B6495B14-2469-483B-9E2B-D70DBB1C377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315" y="5156628"/>
            <a:ext cx="5557233" cy="555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432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3346267" y="3279982"/>
            <a:ext cx="15154789" cy="2860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131"/>
              </a:lnSpc>
              <a:spcBef>
                <a:spcPct val="0"/>
              </a:spcBef>
            </a:pPr>
            <a:r>
              <a:rPr lang="en-US" sz="9600" b="1" dirty="0" err="1">
                <a:solidFill>
                  <a:srgbClr val="00A99D"/>
                </a:solidFill>
                <a:latin typeface="Cloud Loop Bold"/>
              </a:rPr>
              <a:t>Programa</a:t>
            </a:r>
            <a:r>
              <a:rPr lang="en-US" sz="9600" b="1" dirty="0">
                <a:solidFill>
                  <a:srgbClr val="00A99D"/>
                </a:solidFill>
                <a:latin typeface="Cloud Loop Bold"/>
              </a:rPr>
              <a:t> </a:t>
            </a:r>
            <a:r>
              <a:rPr lang="en-US" sz="9600" b="1" dirty="0" err="1">
                <a:solidFill>
                  <a:srgbClr val="00A99D"/>
                </a:solidFill>
                <a:latin typeface="Cloud Loop Bold"/>
              </a:rPr>
              <a:t>Multiplica</a:t>
            </a:r>
            <a:r>
              <a:rPr lang="en-US" sz="9600" b="1" dirty="0">
                <a:solidFill>
                  <a:srgbClr val="00A99D"/>
                </a:solidFill>
                <a:latin typeface="Cloud Loop Bold"/>
              </a:rPr>
              <a:t> SP #Professores 2024</a:t>
            </a:r>
          </a:p>
        </p:txBody>
      </p:sp>
      <p:sp>
        <p:nvSpPr>
          <p:cNvPr id="9" name="Freeform 9"/>
          <p:cNvSpPr/>
          <p:nvPr/>
        </p:nvSpPr>
        <p:spPr>
          <a:xfrm>
            <a:off x="923411" y="505214"/>
            <a:ext cx="1601233" cy="1612963"/>
          </a:xfrm>
          <a:custGeom>
            <a:avLst/>
            <a:gdLst/>
            <a:ahLst/>
            <a:cxnLst/>
            <a:rect l="l" t="t" r="r" b="b"/>
            <a:pathLst>
              <a:path w="1601233" h="1612963">
                <a:moveTo>
                  <a:pt x="0" y="0"/>
                </a:moveTo>
                <a:lnTo>
                  <a:pt x="1601233" y="0"/>
                </a:lnTo>
                <a:lnTo>
                  <a:pt x="1601233" y="1612964"/>
                </a:lnTo>
                <a:lnTo>
                  <a:pt x="0" y="16129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3">
            <a:extLst>
              <a:ext uri="{FF2B5EF4-FFF2-40B4-BE49-F238E27FC236}">
                <a16:creationId xmlns:a16="http://schemas.microsoft.com/office/drawing/2014/main" id="{EA2D2F75-7223-44DB-9A7B-AEE1872735B8}"/>
              </a:ext>
            </a:extLst>
          </p:cNvPr>
          <p:cNvGrpSpPr/>
          <p:nvPr/>
        </p:nvGrpSpPr>
        <p:grpSpPr>
          <a:xfrm>
            <a:off x="-1873758" y="1696745"/>
            <a:ext cx="8796803" cy="9877440"/>
            <a:chOff x="0" y="0"/>
            <a:chExt cx="11729070" cy="13169920"/>
          </a:xfrm>
        </p:grpSpPr>
        <p:sp>
          <p:nvSpPr>
            <p:cNvPr id="20" name="Freeform 4">
              <a:extLst>
                <a:ext uri="{FF2B5EF4-FFF2-40B4-BE49-F238E27FC236}">
                  <a16:creationId xmlns:a16="http://schemas.microsoft.com/office/drawing/2014/main" id="{65051E4D-1BC6-43E5-8E50-BEEF51FE847A}"/>
                </a:ext>
              </a:extLst>
            </p:cNvPr>
            <p:cNvSpPr/>
            <p:nvPr/>
          </p:nvSpPr>
          <p:spPr>
            <a:xfrm rot="-2206145" flipH="1">
              <a:off x="2197313" y="1222398"/>
              <a:ext cx="7334444" cy="9779258"/>
            </a:xfrm>
            <a:custGeom>
              <a:avLst/>
              <a:gdLst/>
              <a:ahLst/>
              <a:cxnLst/>
              <a:rect l="l" t="t" r="r" b="b"/>
              <a:pathLst>
                <a:path w="7334444" h="9779258">
                  <a:moveTo>
                    <a:pt x="7334444" y="0"/>
                  </a:moveTo>
                  <a:lnTo>
                    <a:pt x="0" y="0"/>
                  </a:lnTo>
                  <a:lnTo>
                    <a:pt x="0" y="9779258"/>
                  </a:lnTo>
                  <a:lnTo>
                    <a:pt x="7334444" y="9779258"/>
                  </a:lnTo>
                  <a:lnTo>
                    <a:pt x="7334444" y="0"/>
                  </a:lnTo>
                  <a:close/>
                </a:path>
              </a:pathLst>
            </a:custGeom>
            <a:blipFill>
              <a:blip r:embed="rId5">
                <a:alphaModFix amt="16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A960CBC4-46FC-4792-97B8-D4F1D4F491E5}"/>
                </a:ext>
              </a:extLst>
            </p:cNvPr>
            <p:cNvSpPr/>
            <p:nvPr/>
          </p:nvSpPr>
          <p:spPr>
            <a:xfrm rot="-745632">
              <a:off x="680987" y="9244221"/>
              <a:ext cx="5333902" cy="3391505"/>
            </a:xfrm>
            <a:custGeom>
              <a:avLst/>
              <a:gdLst/>
              <a:ahLst/>
              <a:cxnLst/>
              <a:rect l="l" t="t" r="r" b="b"/>
              <a:pathLst>
                <a:path w="5333902" h="3391505">
                  <a:moveTo>
                    <a:pt x="0" y="0"/>
                  </a:moveTo>
                  <a:lnTo>
                    <a:pt x="5333902" y="0"/>
                  </a:lnTo>
                  <a:lnTo>
                    <a:pt x="5333902" y="3391505"/>
                  </a:lnTo>
                  <a:lnTo>
                    <a:pt x="0" y="33915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16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b="-257437"/>
              </a:stretch>
            </a:blipFill>
          </p:spPr>
        </p:sp>
      </p:grpSp>
      <p:pic>
        <p:nvPicPr>
          <p:cNvPr id="17" name="Imagem 9" descr="Ícone&#10;&#10;Descrição gerada automaticamente">
            <a:extLst>
              <a:ext uri="{FF2B5EF4-FFF2-40B4-BE49-F238E27FC236}">
                <a16:creationId xmlns:a16="http://schemas.microsoft.com/office/drawing/2014/main" id="{3D9FD3B6-51FA-4D6E-A3B9-B1B69DAD26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98732" y="792349"/>
            <a:ext cx="1048363" cy="1038691"/>
          </a:xfrm>
          <a:prstGeom prst="rect">
            <a:avLst/>
          </a:prstGeom>
        </p:spPr>
      </p:pic>
      <p:sp>
        <p:nvSpPr>
          <p:cNvPr id="6" name="Freeform 6"/>
          <p:cNvSpPr/>
          <p:nvPr/>
        </p:nvSpPr>
        <p:spPr>
          <a:xfrm>
            <a:off x="0" y="8066796"/>
            <a:ext cx="2833271" cy="2108088"/>
          </a:xfrm>
          <a:custGeom>
            <a:avLst/>
            <a:gdLst/>
            <a:ahLst/>
            <a:cxnLst/>
            <a:rect l="l" t="t" r="r" b="b"/>
            <a:pathLst>
              <a:path w="2833271" h="2108088">
                <a:moveTo>
                  <a:pt x="0" y="0"/>
                </a:moveTo>
                <a:lnTo>
                  <a:pt x="2833271" y="0"/>
                </a:lnTo>
                <a:lnTo>
                  <a:pt x="2833271" y="2108088"/>
                </a:lnTo>
                <a:lnTo>
                  <a:pt x="0" y="210808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pic>
        <p:nvPicPr>
          <p:cNvPr id="5" name="Imagem 4" descr="Forma, Retângulo&#10;&#10;Descrição gerada automaticamente">
            <a:extLst>
              <a:ext uri="{FF2B5EF4-FFF2-40B4-BE49-F238E27FC236}">
                <a16:creationId xmlns:a16="http://schemas.microsoft.com/office/drawing/2014/main" id="{372F8547-C761-1330-37A5-F0B3D6ACE6F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868278" y="1113810"/>
            <a:ext cx="5107697" cy="8443912"/>
          </a:xfrm>
          <a:prstGeom prst="rect">
            <a:avLst/>
          </a:prstGeom>
        </p:spPr>
      </p:pic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BC728EE5-CC70-8097-F2FB-8445458A065E}"/>
              </a:ext>
            </a:extLst>
          </p:cNvPr>
          <p:cNvSpPr/>
          <p:nvPr/>
        </p:nvSpPr>
        <p:spPr>
          <a:xfrm>
            <a:off x="7524205" y="7615646"/>
            <a:ext cx="10091909" cy="1650462"/>
          </a:xfrm>
          <a:prstGeom prst="roundRect">
            <a:avLst/>
          </a:prstGeom>
          <a:noFill/>
          <a:ln w="57150">
            <a:solidFill>
              <a:srgbClr val="00A9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BBB14E1-389B-130F-340A-9DA5B31F90E6}"/>
              </a:ext>
            </a:extLst>
          </p:cNvPr>
          <p:cNvSpPr txBox="1"/>
          <p:nvPr/>
        </p:nvSpPr>
        <p:spPr>
          <a:xfrm>
            <a:off x="7756496" y="7809007"/>
            <a:ext cx="96273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Escola de Formação e Aperfeiçoamento dos Profissionais da Educação - EFAPE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20360131" flipH="1" flipV="1">
            <a:off x="-467135" y="6087881"/>
            <a:ext cx="3723551" cy="5071220"/>
          </a:xfrm>
          <a:custGeom>
            <a:avLst/>
            <a:gdLst/>
            <a:ahLst/>
            <a:cxnLst/>
            <a:rect l="l" t="t" r="r" b="b"/>
            <a:pathLst>
              <a:path w="3895062" h="5193416">
                <a:moveTo>
                  <a:pt x="0" y="5193416"/>
                </a:moveTo>
                <a:lnTo>
                  <a:pt x="3895062" y="5193416"/>
                </a:lnTo>
                <a:lnTo>
                  <a:pt x="3895062" y="0"/>
                </a:lnTo>
                <a:lnTo>
                  <a:pt x="0" y="0"/>
                </a:lnTo>
                <a:lnTo>
                  <a:pt x="0" y="5193416"/>
                </a:lnTo>
                <a:close/>
              </a:path>
            </a:pathLst>
          </a:custGeom>
          <a:blipFill>
            <a:blip r:embed="rId3">
              <a:alphaModFix amt="38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0" y="8066796"/>
            <a:ext cx="2833271" cy="2108088"/>
          </a:xfrm>
          <a:custGeom>
            <a:avLst/>
            <a:gdLst/>
            <a:ahLst/>
            <a:cxnLst/>
            <a:rect l="l" t="t" r="r" b="b"/>
            <a:pathLst>
              <a:path w="2833271" h="2108088">
                <a:moveTo>
                  <a:pt x="0" y="0"/>
                </a:moveTo>
                <a:lnTo>
                  <a:pt x="2833271" y="0"/>
                </a:lnTo>
                <a:lnTo>
                  <a:pt x="2833271" y="2108088"/>
                </a:lnTo>
                <a:lnTo>
                  <a:pt x="0" y="210808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524643" y="599961"/>
            <a:ext cx="14249400" cy="1423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131"/>
              </a:lnSpc>
              <a:spcBef>
                <a:spcPct val="0"/>
              </a:spcBef>
            </a:pPr>
            <a:r>
              <a:rPr lang="en-US" sz="7950" dirty="0" err="1">
                <a:solidFill>
                  <a:srgbClr val="00A99D"/>
                </a:solidFill>
                <a:latin typeface="Cloud Loop Bold"/>
              </a:rPr>
              <a:t>Objetivos</a:t>
            </a:r>
            <a:r>
              <a:rPr lang="en-US" sz="7950" dirty="0">
                <a:solidFill>
                  <a:srgbClr val="00A99D"/>
                </a:solidFill>
                <a:latin typeface="Cloud Loop Bold"/>
              </a:rPr>
              <a:t> do </a:t>
            </a:r>
            <a:r>
              <a:rPr lang="en-US" sz="7950" dirty="0" err="1">
                <a:solidFill>
                  <a:srgbClr val="00A99D"/>
                </a:solidFill>
                <a:latin typeface="Cloud Loop Bold"/>
              </a:rPr>
              <a:t>Programa</a:t>
            </a:r>
            <a:endParaRPr lang="en-US" sz="7950" dirty="0">
              <a:solidFill>
                <a:srgbClr val="00A99D"/>
              </a:solidFill>
              <a:latin typeface="Cloud Loop Bold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923411" y="505214"/>
            <a:ext cx="1601233" cy="1612963"/>
          </a:xfrm>
          <a:custGeom>
            <a:avLst/>
            <a:gdLst/>
            <a:ahLst/>
            <a:cxnLst/>
            <a:rect l="l" t="t" r="r" b="b"/>
            <a:pathLst>
              <a:path w="1601233" h="1612963">
                <a:moveTo>
                  <a:pt x="0" y="0"/>
                </a:moveTo>
                <a:lnTo>
                  <a:pt x="1601233" y="0"/>
                </a:lnTo>
                <a:lnTo>
                  <a:pt x="1601233" y="1612964"/>
                </a:lnTo>
                <a:lnTo>
                  <a:pt x="0" y="16129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15" name="Imagem 4" descr="Ícone&#10;&#10;Descrição gerada automaticamente">
            <a:extLst>
              <a:ext uri="{FF2B5EF4-FFF2-40B4-BE49-F238E27FC236}">
                <a16:creationId xmlns:a16="http://schemas.microsoft.com/office/drawing/2014/main" id="{37EE77CC-0C59-4833-B5EC-E06A915B0E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5661" y="753329"/>
            <a:ext cx="1116732" cy="1116732"/>
          </a:xfrm>
          <a:prstGeom prst="rect">
            <a:avLst/>
          </a:prstGeom>
        </p:spPr>
      </p:pic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37E9CD9F-981D-4696-97FD-3BDCF294587E}"/>
              </a:ext>
            </a:extLst>
          </p:cNvPr>
          <p:cNvSpPr/>
          <p:nvPr/>
        </p:nvSpPr>
        <p:spPr>
          <a:xfrm>
            <a:off x="2282393" y="2782490"/>
            <a:ext cx="13779242" cy="5765161"/>
          </a:xfrm>
          <a:prstGeom prst="roundRect">
            <a:avLst/>
          </a:prstGeom>
          <a:noFill/>
          <a:ln w="57150">
            <a:solidFill>
              <a:srgbClr val="00A9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1E596E1-A747-4D86-B4FE-0A17F8FB87EF}"/>
              </a:ext>
            </a:extLst>
          </p:cNvPr>
          <p:cNvSpPr txBox="1"/>
          <p:nvPr/>
        </p:nvSpPr>
        <p:spPr>
          <a:xfrm>
            <a:off x="2833270" y="3016395"/>
            <a:ext cx="12976573" cy="53322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669288" lvl="1" indent="-334644">
              <a:lnSpc>
                <a:spcPts val="4339"/>
              </a:lnSpc>
              <a:buFont typeface="Arial"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Agrandir"/>
              </a:rPr>
              <a:t>Promover</a:t>
            </a:r>
            <a:r>
              <a:rPr lang="en-US" sz="2800" dirty="0">
                <a:solidFill>
                  <a:srgbClr val="000000"/>
                </a:solidFill>
                <a:latin typeface="Agrandir"/>
              </a:rPr>
              <a:t> um conjunto de </a:t>
            </a:r>
            <a:r>
              <a:rPr lang="en-US" sz="2800" dirty="0" err="1">
                <a:solidFill>
                  <a:srgbClr val="000000"/>
                </a:solidFill>
                <a:latin typeface="Agrandir"/>
              </a:rPr>
              <a:t>ações</a:t>
            </a:r>
            <a:r>
              <a:rPr lang="en-US" sz="2800" dirty="0">
                <a:solidFill>
                  <a:srgbClr val="000000"/>
                </a:solidFill>
                <a:latin typeface="Agrandi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grandir"/>
              </a:rPr>
              <a:t>formativas</a:t>
            </a:r>
            <a:r>
              <a:rPr lang="en-US" sz="2800" dirty="0">
                <a:solidFill>
                  <a:srgbClr val="000000"/>
                </a:solidFill>
                <a:latin typeface="Agrandir"/>
              </a:rPr>
              <a:t> de </a:t>
            </a:r>
            <a:r>
              <a:rPr lang="en-US" sz="2800" dirty="0" err="1">
                <a:solidFill>
                  <a:srgbClr val="000000"/>
                </a:solidFill>
                <a:latin typeface="Agrandir"/>
              </a:rPr>
              <a:t>trabalho</a:t>
            </a:r>
            <a:r>
              <a:rPr lang="en-US" sz="2800" dirty="0">
                <a:solidFill>
                  <a:srgbClr val="000000"/>
                </a:solidFill>
                <a:latin typeface="Agrandi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grandir"/>
              </a:rPr>
              <a:t>colaborativo</a:t>
            </a:r>
            <a:r>
              <a:rPr lang="en-US" sz="2800" dirty="0">
                <a:solidFill>
                  <a:srgbClr val="000000"/>
                </a:solidFill>
                <a:latin typeface="Agrandir"/>
              </a:rPr>
              <a:t> entre pares que </a:t>
            </a:r>
            <a:r>
              <a:rPr lang="en-US" sz="2800" dirty="0" err="1">
                <a:solidFill>
                  <a:srgbClr val="000000"/>
                </a:solidFill>
                <a:latin typeface="Agrandir"/>
              </a:rPr>
              <a:t>atuam</a:t>
            </a:r>
            <a:r>
              <a:rPr lang="en-US" sz="2800" dirty="0">
                <a:solidFill>
                  <a:srgbClr val="000000"/>
                </a:solidFill>
                <a:latin typeface="Agrandir"/>
              </a:rPr>
              <a:t> no </a:t>
            </a:r>
            <a:r>
              <a:rPr lang="en-US" sz="2800" dirty="0" err="1">
                <a:solidFill>
                  <a:srgbClr val="000000"/>
                </a:solidFill>
                <a:latin typeface="Agrandir"/>
              </a:rPr>
              <a:t>mesmo</a:t>
            </a:r>
            <a:r>
              <a:rPr lang="en-US" sz="2800" dirty="0">
                <a:solidFill>
                  <a:srgbClr val="000000"/>
                </a:solidFill>
                <a:latin typeface="Agrandi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grandir"/>
              </a:rPr>
              <a:t>componente</a:t>
            </a:r>
            <a:r>
              <a:rPr lang="en-US" sz="2800" dirty="0">
                <a:solidFill>
                  <a:srgbClr val="000000"/>
                </a:solidFill>
                <a:latin typeface="Agrandir"/>
              </a:rPr>
              <a:t> curricular, </a:t>
            </a:r>
            <a:r>
              <a:rPr lang="en-US" sz="2800" dirty="0" err="1">
                <a:solidFill>
                  <a:srgbClr val="000000"/>
                </a:solidFill>
                <a:latin typeface="Agrandir"/>
              </a:rPr>
              <a:t>área</a:t>
            </a:r>
            <a:r>
              <a:rPr lang="en-US" sz="2800" dirty="0">
                <a:solidFill>
                  <a:srgbClr val="000000"/>
                </a:solidFill>
                <a:latin typeface="Agrandir"/>
              </a:rPr>
              <a:t> de </a:t>
            </a:r>
            <a:r>
              <a:rPr lang="en-US" sz="2800" dirty="0" err="1">
                <a:solidFill>
                  <a:srgbClr val="000000"/>
                </a:solidFill>
                <a:latin typeface="Agrandir"/>
              </a:rPr>
              <a:t>conhecimento</a:t>
            </a:r>
            <a:r>
              <a:rPr lang="en-US" sz="2800" dirty="0">
                <a:solidFill>
                  <a:srgbClr val="000000"/>
                </a:solidFill>
                <a:latin typeface="Agrandir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grandir"/>
              </a:rPr>
              <a:t>etapa</a:t>
            </a:r>
            <a:r>
              <a:rPr lang="en-US" sz="2800" dirty="0">
                <a:solidFill>
                  <a:srgbClr val="000000"/>
                </a:solidFill>
                <a:latin typeface="Agrandir"/>
              </a:rPr>
              <a:t> de </a:t>
            </a:r>
            <a:r>
              <a:rPr lang="en-US" sz="2800" dirty="0" err="1">
                <a:solidFill>
                  <a:srgbClr val="000000"/>
                </a:solidFill>
                <a:latin typeface="Agrandir"/>
              </a:rPr>
              <a:t>ensino</a:t>
            </a:r>
            <a:r>
              <a:rPr lang="en-US" sz="2800" dirty="0">
                <a:solidFill>
                  <a:srgbClr val="000000"/>
                </a:solidFill>
                <a:latin typeface="Agrandi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grandir"/>
              </a:rPr>
              <a:t>ou</a:t>
            </a:r>
            <a:r>
              <a:rPr lang="en-US" sz="2800" dirty="0">
                <a:solidFill>
                  <a:srgbClr val="000000"/>
                </a:solidFill>
                <a:latin typeface="Agrandi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grandir"/>
              </a:rPr>
              <a:t>função</a:t>
            </a:r>
            <a:r>
              <a:rPr lang="en-US" sz="2800" dirty="0">
                <a:solidFill>
                  <a:srgbClr val="000000"/>
                </a:solidFill>
                <a:latin typeface="Agrandir"/>
              </a:rPr>
              <a:t>; </a:t>
            </a:r>
          </a:p>
          <a:p>
            <a:pPr>
              <a:lnSpc>
                <a:spcPts val="4339"/>
              </a:lnSpc>
            </a:pPr>
            <a:endParaRPr lang="en-US" sz="2800" dirty="0">
              <a:solidFill>
                <a:srgbClr val="000000"/>
              </a:solidFill>
              <a:latin typeface="Agrandir"/>
            </a:endParaRPr>
          </a:p>
          <a:p>
            <a:pPr marL="669288" lvl="1" indent="-334644">
              <a:lnSpc>
                <a:spcPts val="4339"/>
              </a:lnSpc>
              <a:buFont typeface="Arial"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Agrandir"/>
              </a:rPr>
              <a:t>Oferecer</a:t>
            </a:r>
            <a:r>
              <a:rPr lang="en-US" sz="2800" dirty="0">
                <a:solidFill>
                  <a:srgbClr val="000000"/>
                </a:solidFill>
                <a:latin typeface="Agrandi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grandir"/>
              </a:rPr>
              <a:t>edições</a:t>
            </a:r>
            <a:r>
              <a:rPr lang="en-US" sz="2800" dirty="0">
                <a:solidFill>
                  <a:srgbClr val="000000"/>
                </a:solidFill>
                <a:latin typeface="Agrandi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grandir"/>
              </a:rPr>
              <a:t>contínuas</a:t>
            </a:r>
            <a:r>
              <a:rPr lang="en-US" sz="2800" dirty="0">
                <a:solidFill>
                  <a:srgbClr val="000000"/>
                </a:solidFill>
                <a:latin typeface="Agrandir"/>
              </a:rPr>
              <a:t> para </a:t>
            </a:r>
            <a:r>
              <a:rPr lang="en-US" sz="2800" dirty="0" err="1">
                <a:solidFill>
                  <a:srgbClr val="000000"/>
                </a:solidFill>
                <a:latin typeface="Agrandir"/>
              </a:rPr>
              <a:t>melhoria</a:t>
            </a:r>
            <a:r>
              <a:rPr lang="en-US" sz="2800" dirty="0">
                <a:solidFill>
                  <a:srgbClr val="000000"/>
                </a:solidFill>
                <a:latin typeface="Agrandir"/>
              </a:rPr>
              <a:t> das </a:t>
            </a:r>
            <a:r>
              <a:rPr lang="en-US" sz="2800" dirty="0" err="1">
                <a:solidFill>
                  <a:srgbClr val="000000"/>
                </a:solidFill>
                <a:latin typeface="Agrandir"/>
              </a:rPr>
              <a:t>práticas</a:t>
            </a:r>
            <a:r>
              <a:rPr lang="en-US" sz="2800" dirty="0">
                <a:solidFill>
                  <a:srgbClr val="000000"/>
                </a:solidFill>
                <a:latin typeface="Agrandi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grandir"/>
              </a:rPr>
              <a:t>docentes</a:t>
            </a:r>
            <a:r>
              <a:rPr lang="en-US" sz="2800" dirty="0">
                <a:solidFill>
                  <a:srgbClr val="000000"/>
                </a:solidFill>
                <a:latin typeface="Agrandir"/>
              </a:rPr>
              <a:t> e do </a:t>
            </a:r>
            <a:r>
              <a:rPr lang="en-US" sz="2800" dirty="0" err="1">
                <a:solidFill>
                  <a:srgbClr val="000000"/>
                </a:solidFill>
                <a:latin typeface="Agrandir"/>
              </a:rPr>
              <a:t>processo</a:t>
            </a:r>
            <a:r>
              <a:rPr lang="en-US" sz="2800" dirty="0">
                <a:solidFill>
                  <a:srgbClr val="000000"/>
                </a:solidFill>
                <a:latin typeface="Agrandir"/>
              </a:rPr>
              <a:t> de </a:t>
            </a:r>
            <a:r>
              <a:rPr lang="en-US" sz="2800" dirty="0" err="1">
                <a:solidFill>
                  <a:srgbClr val="000000"/>
                </a:solidFill>
                <a:latin typeface="Agrandir"/>
              </a:rPr>
              <a:t>ensino</a:t>
            </a:r>
            <a:r>
              <a:rPr lang="en-US" sz="2800" dirty="0">
                <a:solidFill>
                  <a:srgbClr val="000000"/>
                </a:solidFill>
                <a:latin typeface="Agrandir"/>
              </a:rPr>
              <a:t> e de </a:t>
            </a:r>
            <a:r>
              <a:rPr lang="en-US" sz="2800" dirty="0" err="1">
                <a:solidFill>
                  <a:srgbClr val="000000"/>
                </a:solidFill>
                <a:latin typeface="Agrandir"/>
              </a:rPr>
              <a:t>aprendizagem</a:t>
            </a:r>
            <a:r>
              <a:rPr lang="en-US" sz="2800" dirty="0">
                <a:solidFill>
                  <a:srgbClr val="000000"/>
                </a:solidFill>
                <a:latin typeface="Agrandir"/>
              </a:rPr>
              <a:t> do </a:t>
            </a:r>
            <a:r>
              <a:rPr lang="en-US" sz="2800" dirty="0" err="1">
                <a:solidFill>
                  <a:srgbClr val="000000"/>
                </a:solidFill>
                <a:latin typeface="Agrandir"/>
              </a:rPr>
              <a:t>estudante</a:t>
            </a:r>
            <a:r>
              <a:rPr lang="en-US" sz="2800" dirty="0">
                <a:solidFill>
                  <a:srgbClr val="000000"/>
                </a:solidFill>
                <a:latin typeface="Agrandi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grandir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Agrandi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grandir"/>
              </a:rPr>
              <a:t>sala</a:t>
            </a:r>
            <a:r>
              <a:rPr lang="en-US" sz="2800" dirty="0">
                <a:solidFill>
                  <a:srgbClr val="000000"/>
                </a:solidFill>
                <a:latin typeface="Agrandir"/>
              </a:rPr>
              <a:t> de aula;  </a:t>
            </a:r>
          </a:p>
          <a:p>
            <a:pPr>
              <a:lnSpc>
                <a:spcPts val="4339"/>
              </a:lnSpc>
            </a:pPr>
            <a:endParaRPr lang="en-US" sz="2800" dirty="0">
              <a:solidFill>
                <a:srgbClr val="000000"/>
              </a:solidFill>
              <a:latin typeface="Agrandir"/>
            </a:endParaRPr>
          </a:p>
          <a:p>
            <a:pPr marL="669288" lvl="1" indent="-334644">
              <a:lnSpc>
                <a:spcPts val="4339"/>
              </a:lnSpc>
              <a:buFont typeface="Arial"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Agrandir"/>
              </a:rPr>
              <a:t>Ofertar</a:t>
            </a:r>
            <a:r>
              <a:rPr lang="en-US" sz="2800" dirty="0">
                <a:solidFill>
                  <a:srgbClr val="000000"/>
                </a:solidFill>
                <a:latin typeface="Agrandi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grandir"/>
              </a:rPr>
              <a:t>formação</a:t>
            </a:r>
            <a:r>
              <a:rPr lang="en-US" sz="2800" dirty="0">
                <a:solidFill>
                  <a:srgbClr val="000000"/>
                </a:solidFill>
                <a:latin typeface="Agrandi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grandir"/>
              </a:rPr>
              <a:t>continuada</a:t>
            </a:r>
            <a:r>
              <a:rPr lang="en-US" sz="2800" dirty="0">
                <a:solidFill>
                  <a:srgbClr val="000000"/>
                </a:solidFill>
                <a:latin typeface="Agrandi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grandir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Agrandi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grandir"/>
              </a:rPr>
              <a:t>serviço</a:t>
            </a:r>
            <a:r>
              <a:rPr lang="en-US" sz="2800" dirty="0">
                <a:solidFill>
                  <a:srgbClr val="000000"/>
                </a:solidFill>
                <a:latin typeface="Agrandir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grandir"/>
              </a:rPr>
              <a:t>autorizada</a:t>
            </a:r>
            <a:r>
              <a:rPr lang="en-US" sz="2800" dirty="0">
                <a:solidFill>
                  <a:srgbClr val="000000"/>
                </a:solidFill>
                <a:latin typeface="Agrandi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grandir"/>
              </a:rPr>
              <a:t>pelo</a:t>
            </a:r>
            <a:r>
              <a:rPr lang="en-US" sz="2800" dirty="0">
                <a:solidFill>
                  <a:srgbClr val="000000"/>
                </a:solidFill>
                <a:latin typeface="Agrandi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grandir"/>
              </a:rPr>
              <a:t>Secretário</a:t>
            </a:r>
            <a:r>
              <a:rPr lang="en-US" sz="2800" dirty="0">
                <a:solidFill>
                  <a:srgbClr val="000000"/>
                </a:solidFill>
                <a:latin typeface="Agrandir"/>
              </a:rPr>
              <a:t> da Pasta, </a:t>
            </a:r>
            <a:r>
              <a:rPr lang="en-US" sz="2800" dirty="0" err="1">
                <a:solidFill>
                  <a:srgbClr val="000000"/>
                </a:solidFill>
                <a:latin typeface="Agrandir"/>
              </a:rPr>
              <a:t>homologada</a:t>
            </a:r>
            <a:r>
              <a:rPr lang="en-US" sz="2800" dirty="0">
                <a:solidFill>
                  <a:srgbClr val="000000"/>
                </a:solidFill>
                <a:latin typeface="Agrandir"/>
              </a:rPr>
              <a:t> e </a:t>
            </a:r>
            <a:r>
              <a:rPr lang="en-US" sz="2800" dirty="0" err="1">
                <a:solidFill>
                  <a:srgbClr val="000000"/>
                </a:solidFill>
                <a:latin typeface="Agrandir"/>
              </a:rPr>
              <a:t>certificada</a:t>
            </a:r>
            <a:r>
              <a:rPr lang="en-US" sz="2800" dirty="0">
                <a:solidFill>
                  <a:srgbClr val="000000"/>
                </a:solidFill>
                <a:latin typeface="Agrandir"/>
              </a:rPr>
              <a:t> pela EFAPE.</a:t>
            </a:r>
          </a:p>
          <a:p>
            <a:pPr algn="just"/>
            <a:endParaRPr lang="pt-BR" dirty="0"/>
          </a:p>
        </p:txBody>
      </p:sp>
      <p:pic>
        <p:nvPicPr>
          <p:cNvPr id="10" name="Imagem 9" descr="Forma, Retângulo&#10;&#10;Descrição gerada automaticamente">
            <a:extLst>
              <a:ext uri="{FF2B5EF4-FFF2-40B4-BE49-F238E27FC236}">
                <a16:creationId xmlns:a16="http://schemas.microsoft.com/office/drawing/2014/main" id="{FCC7C0A0-1A77-943E-A9CF-90572F3AE6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13937077" y="-1270512"/>
            <a:ext cx="3878665" cy="640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427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20360131" flipH="1" flipV="1">
            <a:off x="-467135" y="6087881"/>
            <a:ext cx="3723551" cy="5071220"/>
          </a:xfrm>
          <a:custGeom>
            <a:avLst/>
            <a:gdLst/>
            <a:ahLst/>
            <a:cxnLst/>
            <a:rect l="l" t="t" r="r" b="b"/>
            <a:pathLst>
              <a:path w="3895062" h="5193416">
                <a:moveTo>
                  <a:pt x="0" y="5193416"/>
                </a:moveTo>
                <a:lnTo>
                  <a:pt x="3895062" y="5193416"/>
                </a:lnTo>
                <a:lnTo>
                  <a:pt x="3895062" y="0"/>
                </a:lnTo>
                <a:lnTo>
                  <a:pt x="0" y="0"/>
                </a:lnTo>
                <a:lnTo>
                  <a:pt x="0" y="5193416"/>
                </a:lnTo>
                <a:close/>
              </a:path>
            </a:pathLst>
          </a:custGeom>
          <a:blipFill>
            <a:blip r:embed="rId3">
              <a:alphaModFix amt="38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0" y="8066796"/>
            <a:ext cx="2833271" cy="2108088"/>
          </a:xfrm>
          <a:custGeom>
            <a:avLst/>
            <a:gdLst/>
            <a:ahLst/>
            <a:cxnLst/>
            <a:rect l="l" t="t" r="r" b="b"/>
            <a:pathLst>
              <a:path w="2833271" h="2108088">
                <a:moveTo>
                  <a:pt x="0" y="0"/>
                </a:moveTo>
                <a:lnTo>
                  <a:pt x="2833271" y="0"/>
                </a:lnTo>
                <a:lnTo>
                  <a:pt x="2833271" y="2108088"/>
                </a:lnTo>
                <a:lnTo>
                  <a:pt x="0" y="210808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524643" y="599961"/>
            <a:ext cx="14249400" cy="1423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131"/>
              </a:lnSpc>
              <a:spcBef>
                <a:spcPct val="0"/>
              </a:spcBef>
            </a:pPr>
            <a:r>
              <a:rPr lang="en-US" sz="7950" dirty="0" err="1">
                <a:solidFill>
                  <a:srgbClr val="00A99D"/>
                </a:solidFill>
                <a:latin typeface="Cloud Loop Bold"/>
              </a:rPr>
              <a:t>Características</a:t>
            </a:r>
            <a:r>
              <a:rPr lang="en-US" sz="7950" dirty="0">
                <a:solidFill>
                  <a:srgbClr val="00A99D"/>
                </a:solidFill>
                <a:latin typeface="Cloud Loop Bold"/>
              </a:rPr>
              <a:t> do </a:t>
            </a:r>
            <a:r>
              <a:rPr lang="en-US" sz="7950" dirty="0" err="1">
                <a:solidFill>
                  <a:srgbClr val="00A99D"/>
                </a:solidFill>
                <a:latin typeface="Cloud Loop Bold"/>
              </a:rPr>
              <a:t>Programa</a:t>
            </a:r>
            <a:endParaRPr lang="en-US" sz="7950" dirty="0">
              <a:solidFill>
                <a:srgbClr val="00A99D"/>
              </a:solidFill>
              <a:latin typeface="Cloud Loop Bold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923411" y="505214"/>
            <a:ext cx="1601233" cy="1612963"/>
          </a:xfrm>
          <a:custGeom>
            <a:avLst/>
            <a:gdLst/>
            <a:ahLst/>
            <a:cxnLst/>
            <a:rect l="l" t="t" r="r" b="b"/>
            <a:pathLst>
              <a:path w="1601233" h="1612963">
                <a:moveTo>
                  <a:pt x="0" y="0"/>
                </a:moveTo>
                <a:lnTo>
                  <a:pt x="1601233" y="0"/>
                </a:lnTo>
                <a:lnTo>
                  <a:pt x="1601233" y="1612964"/>
                </a:lnTo>
                <a:lnTo>
                  <a:pt x="0" y="16129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15" name="Imagem 4" descr="Ícone&#10;&#10;Descrição gerada automaticamente">
            <a:extLst>
              <a:ext uri="{FF2B5EF4-FFF2-40B4-BE49-F238E27FC236}">
                <a16:creationId xmlns:a16="http://schemas.microsoft.com/office/drawing/2014/main" id="{37EE77CC-0C59-4833-B5EC-E06A915B0E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5661" y="753329"/>
            <a:ext cx="1116732" cy="1116732"/>
          </a:xfrm>
          <a:prstGeom prst="rect">
            <a:avLst/>
          </a:prstGeom>
        </p:spPr>
      </p:pic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37E9CD9F-981D-4696-97FD-3BDCF294587E}"/>
              </a:ext>
            </a:extLst>
          </p:cNvPr>
          <p:cNvSpPr/>
          <p:nvPr/>
        </p:nvSpPr>
        <p:spPr>
          <a:xfrm>
            <a:off x="2282393" y="2782490"/>
            <a:ext cx="13779242" cy="5765161"/>
          </a:xfrm>
          <a:prstGeom prst="roundRect">
            <a:avLst/>
          </a:prstGeom>
          <a:noFill/>
          <a:ln w="57150">
            <a:solidFill>
              <a:srgbClr val="00A9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1E596E1-A747-4D86-B4FE-0A17F8FB87EF}"/>
              </a:ext>
            </a:extLst>
          </p:cNvPr>
          <p:cNvSpPr txBox="1"/>
          <p:nvPr/>
        </p:nvSpPr>
        <p:spPr>
          <a:xfrm>
            <a:off x="2833270" y="3016395"/>
            <a:ext cx="12976573" cy="43483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lnSpc>
                <a:spcPts val="4159"/>
              </a:lnSpc>
              <a:buFont typeface="Arial" panose="020B0604020202020204" pitchFamily="34" charset="0"/>
              <a:buChar char="•"/>
            </a:pPr>
            <a:r>
              <a:rPr lang="en-US" sz="2800" spc="63" dirty="0" err="1">
                <a:solidFill>
                  <a:srgbClr val="000000"/>
                </a:solidFill>
                <a:latin typeface="Agrandir"/>
              </a:rPr>
              <a:t>Tem</a:t>
            </a:r>
            <a:r>
              <a:rPr lang="en-US" sz="2800" spc="63" dirty="0">
                <a:solidFill>
                  <a:srgbClr val="000000"/>
                </a:solidFill>
                <a:latin typeface="Agrandir"/>
              </a:rPr>
              <a:t> </a:t>
            </a:r>
            <a:r>
              <a:rPr lang="en-US" sz="2800" spc="63" dirty="0" err="1">
                <a:solidFill>
                  <a:srgbClr val="000000"/>
                </a:solidFill>
                <a:latin typeface="Agrandir"/>
              </a:rPr>
              <a:t>como</a:t>
            </a:r>
            <a:r>
              <a:rPr lang="en-US" sz="2800" spc="63" dirty="0">
                <a:solidFill>
                  <a:srgbClr val="000000"/>
                </a:solidFill>
                <a:latin typeface="Agrandir"/>
              </a:rPr>
              <a:t> </a:t>
            </a:r>
            <a:r>
              <a:rPr lang="en-US" sz="2800" spc="63" dirty="0" err="1">
                <a:solidFill>
                  <a:srgbClr val="000000"/>
                </a:solidFill>
                <a:latin typeface="Agrandir"/>
              </a:rPr>
              <a:t>finalidade</a:t>
            </a:r>
            <a:r>
              <a:rPr lang="en-US" sz="2800" spc="63" dirty="0">
                <a:solidFill>
                  <a:srgbClr val="000000"/>
                </a:solidFill>
                <a:latin typeface="Agrandir"/>
              </a:rPr>
              <a:t> </a:t>
            </a:r>
            <a:r>
              <a:rPr lang="en-US" sz="2800" spc="63" dirty="0" err="1">
                <a:solidFill>
                  <a:srgbClr val="000000"/>
                </a:solidFill>
                <a:latin typeface="Agrandir"/>
              </a:rPr>
              <a:t>desenvolver</a:t>
            </a:r>
            <a:r>
              <a:rPr lang="en-US" sz="2800" spc="63" dirty="0">
                <a:solidFill>
                  <a:srgbClr val="000000"/>
                </a:solidFill>
                <a:latin typeface="Agrandir"/>
              </a:rPr>
              <a:t> as </a:t>
            </a:r>
            <a:r>
              <a:rPr lang="en-US" sz="2800" spc="63" dirty="0" err="1">
                <a:solidFill>
                  <a:srgbClr val="000000"/>
                </a:solidFill>
                <a:latin typeface="Agrandir"/>
              </a:rPr>
              <a:t>competências</a:t>
            </a:r>
            <a:r>
              <a:rPr lang="en-US" sz="2800" spc="63" dirty="0">
                <a:solidFill>
                  <a:srgbClr val="000000"/>
                </a:solidFill>
                <a:latin typeface="Agrandir"/>
              </a:rPr>
              <a:t> e </a:t>
            </a:r>
            <a:r>
              <a:rPr lang="en-US" sz="2800" spc="63" dirty="0" err="1">
                <a:solidFill>
                  <a:srgbClr val="000000"/>
                </a:solidFill>
                <a:latin typeface="Agrandir"/>
              </a:rPr>
              <a:t>habilidades</a:t>
            </a:r>
            <a:r>
              <a:rPr lang="en-US" sz="2800" spc="63" dirty="0">
                <a:solidFill>
                  <a:srgbClr val="000000"/>
                </a:solidFill>
                <a:latin typeface="Agrandir"/>
              </a:rPr>
              <a:t> </a:t>
            </a:r>
            <a:r>
              <a:rPr lang="en-US" sz="2800" spc="63" dirty="0" err="1">
                <a:solidFill>
                  <a:srgbClr val="000000"/>
                </a:solidFill>
                <a:latin typeface="Agrandir"/>
              </a:rPr>
              <a:t>relacionadas</a:t>
            </a:r>
            <a:r>
              <a:rPr lang="en-US" sz="2800" spc="63" dirty="0">
                <a:solidFill>
                  <a:srgbClr val="000000"/>
                </a:solidFill>
                <a:latin typeface="Agrandir"/>
              </a:rPr>
              <a:t> à </a:t>
            </a:r>
            <a:r>
              <a:rPr lang="en-US" sz="2800" spc="63" dirty="0" err="1">
                <a:solidFill>
                  <a:srgbClr val="000000"/>
                </a:solidFill>
                <a:latin typeface="Agrandir"/>
              </a:rPr>
              <a:t>prática</a:t>
            </a:r>
            <a:r>
              <a:rPr lang="en-US" sz="2800" spc="63" dirty="0">
                <a:solidFill>
                  <a:srgbClr val="000000"/>
                </a:solidFill>
                <a:latin typeface="Agrandir"/>
              </a:rPr>
              <a:t> </a:t>
            </a:r>
            <a:r>
              <a:rPr lang="en-US" sz="2800" spc="63" dirty="0" err="1">
                <a:solidFill>
                  <a:srgbClr val="000000"/>
                </a:solidFill>
                <a:latin typeface="Agrandir"/>
              </a:rPr>
              <a:t>docente</a:t>
            </a:r>
            <a:r>
              <a:rPr lang="en-US" sz="2800" spc="63" dirty="0">
                <a:solidFill>
                  <a:srgbClr val="000000"/>
                </a:solidFill>
                <a:latin typeface="Agrandir"/>
              </a:rPr>
              <a:t> </a:t>
            </a:r>
            <a:r>
              <a:rPr lang="en-US" sz="2800" spc="63" dirty="0" err="1">
                <a:solidFill>
                  <a:srgbClr val="000000"/>
                </a:solidFill>
                <a:latin typeface="Agrandir"/>
              </a:rPr>
              <a:t>por</a:t>
            </a:r>
            <a:r>
              <a:rPr lang="en-US" sz="2800" spc="63" dirty="0">
                <a:solidFill>
                  <a:srgbClr val="000000"/>
                </a:solidFill>
                <a:latin typeface="Agrandir"/>
              </a:rPr>
              <a:t> </a:t>
            </a:r>
            <a:r>
              <a:rPr lang="en-US" sz="2800" spc="63" dirty="0" err="1">
                <a:solidFill>
                  <a:srgbClr val="000000"/>
                </a:solidFill>
                <a:latin typeface="Agrandir"/>
              </a:rPr>
              <a:t>meio</a:t>
            </a:r>
            <a:r>
              <a:rPr lang="en-US" sz="2800" spc="63" dirty="0">
                <a:solidFill>
                  <a:srgbClr val="000000"/>
                </a:solidFill>
                <a:latin typeface="Agrandir"/>
              </a:rPr>
              <a:t> da </a:t>
            </a:r>
            <a:r>
              <a:rPr lang="en-US" sz="2800" spc="63" dirty="0" err="1">
                <a:solidFill>
                  <a:srgbClr val="000000"/>
                </a:solidFill>
                <a:latin typeface="Agrandir"/>
              </a:rPr>
              <a:t>formação</a:t>
            </a:r>
            <a:r>
              <a:rPr lang="en-US" sz="2800" spc="63" dirty="0">
                <a:solidFill>
                  <a:srgbClr val="000000"/>
                </a:solidFill>
                <a:latin typeface="Agrandir"/>
              </a:rPr>
              <a:t> entre pares.</a:t>
            </a:r>
          </a:p>
          <a:p>
            <a:pPr>
              <a:lnSpc>
                <a:spcPts val="4159"/>
              </a:lnSpc>
            </a:pPr>
            <a:endParaRPr lang="en-US" sz="2800" spc="63" dirty="0">
              <a:solidFill>
                <a:srgbClr val="000000"/>
              </a:solidFill>
              <a:latin typeface="Agrandir"/>
            </a:endParaRPr>
          </a:p>
          <a:p>
            <a:pPr marL="571500" indent="-571500" algn="l">
              <a:lnSpc>
                <a:spcPts val="4159"/>
              </a:lnSpc>
              <a:buFont typeface="Arial" panose="020B0604020202020204" pitchFamily="34" charset="0"/>
              <a:buChar char="•"/>
            </a:pPr>
            <a:r>
              <a:rPr lang="en-US" sz="2800" spc="63" dirty="0" err="1">
                <a:solidFill>
                  <a:srgbClr val="000000"/>
                </a:solidFill>
                <a:latin typeface="Agrandir"/>
              </a:rPr>
              <a:t>Destina</a:t>
            </a:r>
            <a:r>
              <a:rPr lang="en-US" sz="2800" spc="63" dirty="0">
                <a:solidFill>
                  <a:srgbClr val="000000"/>
                </a:solidFill>
                <a:latin typeface="Agrandir"/>
              </a:rPr>
              <a:t>-se </a:t>
            </a:r>
            <a:r>
              <a:rPr lang="en-US" sz="2800" spc="63" dirty="0" err="1">
                <a:solidFill>
                  <a:srgbClr val="000000"/>
                </a:solidFill>
                <a:latin typeface="Agrandir"/>
              </a:rPr>
              <a:t>aos</a:t>
            </a:r>
            <a:r>
              <a:rPr lang="en-US" sz="2800" spc="63" dirty="0">
                <a:solidFill>
                  <a:srgbClr val="000000"/>
                </a:solidFill>
                <a:latin typeface="Agrandir"/>
              </a:rPr>
              <a:t> </a:t>
            </a:r>
            <a:r>
              <a:rPr lang="en-US" sz="2800" spc="63" dirty="0" err="1">
                <a:solidFill>
                  <a:srgbClr val="000000"/>
                </a:solidFill>
                <a:latin typeface="Agrandir"/>
              </a:rPr>
              <a:t>professores</a:t>
            </a:r>
            <a:r>
              <a:rPr lang="en-US" sz="2800" spc="63" dirty="0">
                <a:solidFill>
                  <a:srgbClr val="000000"/>
                </a:solidFill>
                <a:latin typeface="Agrandir"/>
              </a:rPr>
              <a:t> que </a:t>
            </a:r>
            <a:r>
              <a:rPr lang="en-US" sz="2800" spc="63" dirty="0" err="1">
                <a:solidFill>
                  <a:srgbClr val="000000"/>
                </a:solidFill>
                <a:latin typeface="Agrandir"/>
              </a:rPr>
              <a:t>atuam</a:t>
            </a:r>
            <a:r>
              <a:rPr lang="en-US" sz="2800" spc="63" dirty="0">
                <a:solidFill>
                  <a:srgbClr val="000000"/>
                </a:solidFill>
                <a:latin typeface="Agrandir"/>
              </a:rPr>
              <a:t> </a:t>
            </a:r>
            <a:r>
              <a:rPr lang="en-US" sz="2800" spc="63" dirty="0" err="1">
                <a:solidFill>
                  <a:srgbClr val="000000"/>
                </a:solidFill>
                <a:latin typeface="Agrandir"/>
              </a:rPr>
              <a:t>nas</a:t>
            </a:r>
            <a:r>
              <a:rPr lang="en-US" sz="2800" spc="63" dirty="0">
                <a:solidFill>
                  <a:srgbClr val="000000"/>
                </a:solidFill>
                <a:latin typeface="Agrandir"/>
              </a:rPr>
              <a:t> </a:t>
            </a:r>
            <a:r>
              <a:rPr lang="en-US" sz="2800" spc="63" dirty="0" err="1">
                <a:solidFill>
                  <a:srgbClr val="000000"/>
                </a:solidFill>
                <a:latin typeface="Agrandir"/>
              </a:rPr>
              <a:t>salas</a:t>
            </a:r>
            <a:r>
              <a:rPr lang="en-US" sz="2800" spc="63" dirty="0">
                <a:solidFill>
                  <a:srgbClr val="000000"/>
                </a:solidFill>
                <a:latin typeface="Agrandir"/>
              </a:rPr>
              <a:t> de aula das </a:t>
            </a:r>
            <a:r>
              <a:rPr lang="en-US" sz="2800" spc="63" dirty="0" err="1">
                <a:solidFill>
                  <a:srgbClr val="000000"/>
                </a:solidFill>
                <a:latin typeface="Agrandir"/>
              </a:rPr>
              <a:t>unidades</a:t>
            </a:r>
            <a:r>
              <a:rPr lang="en-US" sz="2800" spc="63" dirty="0">
                <a:solidFill>
                  <a:srgbClr val="000000"/>
                </a:solidFill>
                <a:latin typeface="Agrandir"/>
              </a:rPr>
              <a:t> </a:t>
            </a:r>
            <a:r>
              <a:rPr lang="en-US" sz="2800" spc="63" dirty="0" err="1">
                <a:solidFill>
                  <a:srgbClr val="000000"/>
                </a:solidFill>
                <a:latin typeface="Agrandir"/>
              </a:rPr>
              <a:t>escolares</a:t>
            </a:r>
            <a:r>
              <a:rPr lang="en-US" sz="2800" spc="63" dirty="0">
                <a:solidFill>
                  <a:srgbClr val="000000"/>
                </a:solidFill>
                <a:latin typeface="Agrandir"/>
              </a:rPr>
              <a:t> da rede </a:t>
            </a:r>
            <a:r>
              <a:rPr lang="en-US" sz="2800" spc="63" dirty="0" err="1">
                <a:solidFill>
                  <a:srgbClr val="000000"/>
                </a:solidFill>
                <a:latin typeface="Agrandir"/>
              </a:rPr>
              <a:t>pública</a:t>
            </a:r>
            <a:r>
              <a:rPr lang="en-US" sz="2800" spc="63" dirty="0">
                <a:solidFill>
                  <a:srgbClr val="000000"/>
                </a:solidFill>
                <a:latin typeface="Agrandir"/>
              </a:rPr>
              <a:t> </a:t>
            </a:r>
            <a:r>
              <a:rPr lang="en-US" sz="2800" spc="63" dirty="0" err="1">
                <a:solidFill>
                  <a:srgbClr val="000000"/>
                </a:solidFill>
                <a:latin typeface="Agrandir"/>
              </a:rPr>
              <a:t>estadual</a:t>
            </a:r>
            <a:r>
              <a:rPr lang="en-US" sz="2800" spc="63" dirty="0">
                <a:solidFill>
                  <a:srgbClr val="000000"/>
                </a:solidFill>
                <a:latin typeface="Agrandir"/>
              </a:rPr>
              <a:t> </a:t>
            </a:r>
            <a:r>
              <a:rPr lang="en-US" sz="2800" spc="63" dirty="0" err="1">
                <a:solidFill>
                  <a:srgbClr val="000000"/>
                </a:solidFill>
                <a:latin typeface="Agrandir"/>
              </a:rPr>
              <a:t>paulista</a:t>
            </a:r>
            <a:r>
              <a:rPr lang="en-US" sz="2800" spc="63" dirty="0">
                <a:solidFill>
                  <a:srgbClr val="000000"/>
                </a:solidFill>
                <a:latin typeface="Agrandir"/>
              </a:rPr>
              <a:t>.</a:t>
            </a:r>
          </a:p>
          <a:p>
            <a:pPr algn="l">
              <a:lnSpc>
                <a:spcPts val="4159"/>
              </a:lnSpc>
            </a:pPr>
            <a:r>
              <a:rPr lang="en-US" sz="2800" spc="63" dirty="0">
                <a:solidFill>
                  <a:srgbClr val="000000"/>
                </a:solidFill>
                <a:latin typeface="Agrandir"/>
              </a:rPr>
              <a:t> </a:t>
            </a:r>
          </a:p>
          <a:p>
            <a:pPr marL="571500" indent="-571500" algn="l">
              <a:lnSpc>
                <a:spcPts val="4159"/>
              </a:lnSpc>
              <a:buFont typeface="Arial" panose="020B0604020202020204" pitchFamily="34" charset="0"/>
              <a:buChar char="•"/>
            </a:pPr>
            <a:r>
              <a:rPr lang="en-US" sz="2800" spc="63" dirty="0">
                <a:solidFill>
                  <a:srgbClr val="000000"/>
                </a:solidFill>
                <a:latin typeface="Agrandir"/>
              </a:rPr>
              <a:t>As </a:t>
            </a:r>
            <a:r>
              <a:rPr lang="en-US" sz="2800" spc="63" dirty="0" err="1">
                <a:solidFill>
                  <a:srgbClr val="000000"/>
                </a:solidFill>
                <a:latin typeface="Agrandir"/>
              </a:rPr>
              <a:t>formações</a:t>
            </a:r>
            <a:r>
              <a:rPr lang="en-US" sz="2800" spc="63" dirty="0">
                <a:solidFill>
                  <a:srgbClr val="000000"/>
                </a:solidFill>
                <a:latin typeface="Agrandir"/>
              </a:rPr>
              <a:t> </a:t>
            </a:r>
            <a:r>
              <a:rPr lang="en-US" sz="2800" spc="63" dirty="0" err="1">
                <a:solidFill>
                  <a:srgbClr val="000000"/>
                </a:solidFill>
                <a:latin typeface="Agrandir"/>
              </a:rPr>
              <a:t>recebidas</a:t>
            </a:r>
            <a:r>
              <a:rPr lang="en-US" sz="2800" spc="63" dirty="0">
                <a:solidFill>
                  <a:srgbClr val="000000"/>
                </a:solidFill>
                <a:latin typeface="Agrandir"/>
              </a:rPr>
              <a:t>  </a:t>
            </a:r>
            <a:r>
              <a:rPr lang="en-US" sz="2800" spc="63" dirty="0" err="1">
                <a:solidFill>
                  <a:srgbClr val="000000"/>
                </a:solidFill>
                <a:latin typeface="Agrandir"/>
              </a:rPr>
              <a:t>são</a:t>
            </a:r>
            <a:r>
              <a:rPr lang="en-US" sz="2800" spc="63" dirty="0">
                <a:solidFill>
                  <a:srgbClr val="000000"/>
                </a:solidFill>
                <a:latin typeface="Agrandir"/>
              </a:rPr>
              <a:t> </a:t>
            </a:r>
            <a:r>
              <a:rPr lang="en-US" sz="2800" spc="63" dirty="0" err="1">
                <a:solidFill>
                  <a:srgbClr val="000000"/>
                </a:solidFill>
                <a:latin typeface="Agrandir"/>
              </a:rPr>
              <a:t>equivalentes</a:t>
            </a:r>
            <a:r>
              <a:rPr lang="en-US" sz="2800" spc="63" dirty="0">
                <a:solidFill>
                  <a:srgbClr val="000000"/>
                </a:solidFill>
                <a:latin typeface="Agrandir"/>
              </a:rPr>
              <a:t> à </a:t>
            </a:r>
            <a:r>
              <a:rPr lang="en-US" sz="2800" spc="63" dirty="0" err="1">
                <a:solidFill>
                  <a:srgbClr val="000000"/>
                </a:solidFill>
                <a:latin typeface="Agrandir"/>
              </a:rPr>
              <a:t>realização</a:t>
            </a:r>
            <a:r>
              <a:rPr lang="en-US" sz="2800" spc="63" dirty="0">
                <a:solidFill>
                  <a:srgbClr val="000000"/>
                </a:solidFill>
                <a:latin typeface="Agrandir"/>
              </a:rPr>
              <a:t> das ATPC </a:t>
            </a:r>
            <a:r>
              <a:rPr lang="en-US" sz="2800" spc="63" dirty="0" err="1">
                <a:solidFill>
                  <a:srgbClr val="000000"/>
                </a:solidFill>
                <a:latin typeface="Agrandir"/>
              </a:rPr>
              <a:t>fornecidas</a:t>
            </a:r>
            <a:r>
              <a:rPr lang="en-US" sz="2800" spc="63" dirty="0">
                <a:solidFill>
                  <a:srgbClr val="000000"/>
                </a:solidFill>
                <a:latin typeface="Agrandir"/>
              </a:rPr>
              <a:t> pela EFAPE.</a:t>
            </a:r>
          </a:p>
        </p:txBody>
      </p:sp>
      <p:pic>
        <p:nvPicPr>
          <p:cNvPr id="10" name="Imagem 9" descr="Forma, Retângulo&#10;&#10;Descrição gerada automaticamente">
            <a:extLst>
              <a:ext uri="{FF2B5EF4-FFF2-40B4-BE49-F238E27FC236}">
                <a16:creationId xmlns:a16="http://schemas.microsoft.com/office/drawing/2014/main" id="{FCC7C0A0-1A77-943E-A9CF-90572F3AE6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13937077" y="-1270512"/>
            <a:ext cx="3878665" cy="640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846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-220651" y="7951414"/>
            <a:ext cx="2833271" cy="2108088"/>
          </a:xfrm>
          <a:custGeom>
            <a:avLst/>
            <a:gdLst/>
            <a:ahLst/>
            <a:cxnLst/>
            <a:rect l="l" t="t" r="r" b="b"/>
            <a:pathLst>
              <a:path w="2833271" h="2108088">
                <a:moveTo>
                  <a:pt x="0" y="0"/>
                </a:moveTo>
                <a:lnTo>
                  <a:pt x="2833271" y="0"/>
                </a:lnTo>
                <a:lnTo>
                  <a:pt x="2833271" y="2108088"/>
                </a:lnTo>
                <a:lnTo>
                  <a:pt x="0" y="21080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553750" y="578942"/>
            <a:ext cx="1154325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591"/>
              </a:lnSpc>
              <a:spcBef>
                <a:spcPct val="0"/>
              </a:spcBef>
            </a:pPr>
            <a:r>
              <a:rPr lang="en-US" sz="6851" b="1" dirty="0" err="1">
                <a:solidFill>
                  <a:srgbClr val="00A99D"/>
                </a:solidFill>
                <a:latin typeface="Cloud Loop"/>
              </a:rPr>
              <a:t>Atores</a:t>
            </a:r>
            <a:r>
              <a:rPr lang="en-US" sz="6851" b="1" dirty="0">
                <a:solidFill>
                  <a:srgbClr val="00A99D"/>
                </a:solidFill>
                <a:latin typeface="Cloud Loop"/>
              </a:rPr>
              <a:t> do </a:t>
            </a:r>
            <a:r>
              <a:rPr lang="en-US" sz="6851" b="1" dirty="0" err="1">
                <a:solidFill>
                  <a:srgbClr val="00A99D"/>
                </a:solidFill>
                <a:latin typeface="Cloud Loop"/>
              </a:rPr>
              <a:t>Programa</a:t>
            </a:r>
            <a:endParaRPr lang="en-US" sz="6851" b="1" dirty="0">
              <a:solidFill>
                <a:srgbClr val="00A99D"/>
              </a:solidFill>
              <a:latin typeface="Cloud Loop Bold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770651" y="331901"/>
            <a:ext cx="1826729" cy="1840112"/>
          </a:xfrm>
          <a:custGeom>
            <a:avLst/>
            <a:gdLst/>
            <a:ahLst/>
            <a:cxnLst/>
            <a:rect l="l" t="t" r="r" b="b"/>
            <a:pathLst>
              <a:path w="1826729" h="1840112">
                <a:moveTo>
                  <a:pt x="0" y="0"/>
                </a:moveTo>
                <a:lnTo>
                  <a:pt x="1826729" y="0"/>
                </a:lnTo>
                <a:lnTo>
                  <a:pt x="1826729" y="1840111"/>
                </a:lnTo>
                <a:lnTo>
                  <a:pt x="0" y="18401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15" name="Imagem 11" descr="Ícone&#10;&#10;Descrição gerada automaticamente">
            <a:extLst>
              <a:ext uri="{FF2B5EF4-FFF2-40B4-BE49-F238E27FC236}">
                <a16:creationId xmlns:a16="http://schemas.microsoft.com/office/drawing/2014/main" id="{FE77D34B-8C02-46F1-80E9-732B846E69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3567" y="624825"/>
            <a:ext cx="1160895" cy="1160895"/>
          </a:xfrm>
          <a:prstGeom prst="rect">
            <a:avLst/>
          </a:prstGeom>
        </p:spPr>
      </p:pic>
      <p:sp>
        <p:nvSpPr>
          <p:cNvPr id="20" name="Freeform 4">
            <a:extLst>
              <a:ext uri="{FF2B5EF4-FFF2-40B4-BE49-F238E27FC236}">
                <a16:creationId xmlns:a16="http://schemas.microsoft.com/office/drawing/2014/main" id="{34B99716-4AD8-4015-9C42-E309CF7D6160}"/>
              </a:ext>
            </a:extLst>
          </p:cNvPr>
          <p:cNvSpPr/>
          <p:nvPr/>
        </p:nvSpPr>
        <p:spPr>
          <a:xfrm rot="20360131" flipH="1" flipV="1">
            <a:off x="124331" y="5732089"/>
            <a:ext cx="4295051" cy="5261720"/>
          </a:xfrm>
          <a:custGeom>
            <a:avLst/>
            <a:gdLst/>
            <a:ahLst/>
            <a:cxnLst/>
            <a:rect l="l" t="t" r="r" b="b"/>
            <a:pathLst>
              <a:path w="3895062" h="5193416">
                <a:moveTo>
                  <a:pt x="0" y="5193416"/>
                </a:moveTo>
                <a:lnTo>
                  <a:pt x="3895062" y="5193416"/>
                </a:lnTo>
                <a:lnTo>
                  <a:pt x="3895062" y="0"/>
                </a:lnTo>
                <a:lnTo>
                  <a:pt x="0" y="0"/>
                </a:lnTo>
                <a:lnTo>
                  <a:pt x="0" y="5193416"/>
                </a:lnTo>
                <a:close/>
              </a:path>
            </a:pathLst>
          </a:custGeom>
          <a:blipFill>
            <a:blip r:embed="rId7">
              <a:alphaModFix amt="38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pic>
        <p:nvPicPr>
          <p:cNvPr id="13" name="Imagem 12" descr="Forma&#10;&#10;Descrição gerada automaticamente">
            <a:extLst>
              <a:ext uri="{FF2B5EF4-FFF2-40B4-BE49-F238E27FC236}">
                <a16:creationId xmlns:a16="http://schemas.microsoft.com/office/drawing/2014/main" id="{DE293064-C800-CFCD-C4FC-8E39746DA19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4316075" y="-1719296"/>
            <a:ext cx="3743324" cy="375291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694518D-82C2-4DF6-97E8-1AAB0C6C482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37977" y="2584289"/>
            <a:ext cx="15343738" cy="556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092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-220651" y="7951414"/>
            <a:ext cx="2833271" cy="2108088"/>
          </a:xfrm>
          <a:custGeom>
            <a:avLst/>
            <a:gdLst/>
            <a:ahLst/>
            <a:cxnLst/>
            <a:rect l="l" t="t" r="r" b="b"/>
            <a:pathLst>
              <a:path w="2833271" h="2108088">
                <a:moveTo>
                  <a:pt x="0" y="0"/>
                </a:moveTo>
                <a:lnTo>
                  <a:pt x="2833271" y="0"/>
                </a:lnTo>
                <a:lnTo>
                  <a:pt x="2833271" y="2108088"/>
                </a:lnTo>
                <a:lnTo>
                  <a:pt x="0" y="21080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553750" y="578942"/>
            <a:ext cx="1154325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591"/>
              </a:lnSpc>
              <a:spcBef>
                <a:spcPct val="0"/>
              </a:spcBef>
            </a:pPr>
            <a:r>
              <a:rPr lang="en-US" sz="6851" b="1" dirty="0" err="1">
                <a:solidFill>
                  <a:srgbClr val="00A99D"/>
                </a:solidFill>
                <a:latin typeface="Cloud Loop"/>
              </a:rPr>
              <a:t>Temas</a:t>
            </a:r>
            <a:r>
              <a:rPr lang="en-US" sz="6851" b="1" dirty="0">
                <a:solidFill>
                  <a:srgbClr val="00A99D"/>
                </a:solidFill>
                <a:latin typeface="Cloud Loop"/>
              </a:rPr>
              <a:t> </a:t>
            </a:r>
            <a:r>
              <a:rPr lang="en-US" sz="6851" b="1" dirty="0" err="1">
                <a:solidFill>
                  <a:srgbClr val="00A99D"/>
                </a:solidFill>
                <a:latin typeface="Cloud Loop"/>
              </a:rPr>
              <a:t>ofertados</a:t>
            </a:r>
            <a:r>
              <a:rPr lang="en-US" sz="6851" b="1" dirty="0">
                <a:solidFill>
                  <a:srgbClr val="00A99D"/>
                </a:solidFill>
                <a:latin typeface="Cloud Loop"/>
              </a:rPr>
              <a:t> 2024</a:t>
            </a:r>
            <a:endParaRPr lang="en-US" sz="6851" b="1" dirty="0">
              <a:solidFill>
                <a:srgbClr val="00A99D"/>
              </a:solidFill>
              <a:latin typeface="Cloud Loop Bold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770651" y="331901"/>
            <a:ext cx="1826729" cy="1840112"/>
          </a:xfrm>
          <a:custGeom>
            <a:avLst/>
            <a:gdLst/>
            <a:ahLst/>
            <a:cxnLst/>
            <a:rect l="l" t="t" r="r" b="b"/>
            <a:pathLst>
              <a:path w="1826729" h="1840112">
                <a:moveTo>
                  <a:pt x="0" y="0"/>
                </a:moveTo>
                <a:lnTo>
                  <a:pt x="1826729" y="0"/>
                </a:lnTo>
                <a:lnTo>
                  <a:pt x="1826729" y="1840111"/>
                </a:lnTo>
                <a:lnTo>
                  <a:pt x="0" y="18401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15" name="Imagem 11" descr="Ícone&#10;&#10;Descrição gerada automaticamente">
            <a:extLst>
              <a:ext uri="{FF2B5EF4-FFF2-40B4-BE49-F238E27FC236}">
                <a16:creationId xmlns:a16="http://schemas.microsoft.com/office/drawing/2014/main" id="{FE77D34B-8C02-46F1-80E9-732B846E69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3567" y="624825"/>
            <a:ext cx="1160895" cy="1160895"/>
          </a:xfrm>
          <a:prstGeom prst="rect">
            <a:avLst/>
          </a:prstGeom>
        </p:spPr>
      </p:pic>
      <p:sp>
        <p:nvSpPr>
          <p:cNvPr id="20" name="Freeform 4">
            <a:extLst>
              <a:ext uri="{FF2B5EF4-FFF2-40B4-BE49-F238E27FC236}">
                <a16:creationId xmlns:a16="http://schemas.microsoft.com/office/drawing/2014/main" id="{34B99716-4AD8-4015-9C42-E309CF7D6160}"/>
              </a:ext>
            </a:extLst>
          </p:cNvPr>
          <p:cNvSpPr/>
          <p:nvPr/>
        </p:nvSpPr>
        <p:spPr>
          <a:xfrm rot="20360131" flipH="1" flipV="1">
            <a:off x="124331" y="5732089"/>
            <a:ext cx="4295051" cy="5261720"/>
          </a:xfrm>
          <a:custGeom>
            <a:avLst/>
            <a:gdLst/>
            <a:ahLst/>
            <a:cxnLst/>
            <a:rect l="l" t="t" r="r" b="b"/>
            <a:pathLst>
              <a:path w="3895062" h="5193416">
                <a:moveTo>
                  <a:pt x="0" y="5193416"/>
                </a:moveTo>
                <a:lnTo>
                  <a:pt x="3895062" y="5193416"/>
                </a:lnTo>
                <a:lnTo>
                  <a:pt x="3895062" y="0"/>
                </a:lnTo>
                <a:lnTo>
                  <a:pt x="0" y="0"/>
                </a:lnTo>
                <a:lnTo>
                  <a:pt x="0" y="5193416"/>
                </a:lnTo>
                <a:close/>
              </a:path>
            </a:pathLst>
          </a:custGeom>
          <a:blipFill>
            <a:blip r:embed="rId7">
              <a:alphaModFix amt="38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pic>
        <p:nvPicPr>
          <p:cNvPr id="13" name="Imagem 12" descr="Forma&#10;&#10;Descrição gerada automaticamente">
            <a:extLst>
              <a:ext uri="{FF2B5EF4-FFF2-40B4-BE49-F238E27FC236}">
                <a16:creationId xmlns:a16="http://schemas.microsoft.com/office/drawing/2014/main" id="{DE293064-C800-CFCD-C4FC-8E39746DA19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4316075" y="-1719296"/>
            <a:ext cx="3743324" cy="375291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8CB1CEF5-8E5A-BB7E-2FD3-3F18727485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72507" y="2407014"/>
            <a:ext cx="16066136" cy="581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018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20360131" flipH="1" flipV="1">
            <a:off x="-467135" y="6087881"/>
            <a:ext cx="3723551" cy="5071220"/>
          </a:xfrm>
          <a:custGeom>
            <a:avLst/>
            <a:gdLst/>
            <a:ahLst/>
            <a:cxnLst/>
            <a:rect l="l" t="t" r="r" b="b"/>
            <a:pathLst>
              <a:path w="3895062" h="5193416">
                <a:moveTo>
                  <a:pt x="0" y="5193416"/>
                </a:moveTo>
                <a:lnTo>
                  <a:pt x="3895062" y="5193416"/>
                </a:lnTo>
                <a:lnTo>
                  <a:pt x="3895062" y="0"/>
                </a:lnTo>
                <a:lnTo>
                  <a:pt x="0" y="0"/>
                </a:lnTo>
                <a:lnTo>
                  <a:pt x="0" y="5193416"/>
                </a:lnTo>
                <a:close/>
              </a:path>
            </a:pathLst>
          </a:custGeom>
          <a:blipFill>
            <a:blip r:embed="rId3">
              <a:alphaModFix amt="38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0" y="8066796"/>
            <a:ext cx="2833271" cy="2108088"/>
          </a:xfrm>
          <a:custGeom>
            <a:avLst/>
            <a:gdLst/>
            <a:ahLst/>
            <a:cxnLst/>
            <a:rect l="l" t="t" r="r" b="b"/>
            <a:pathLst>
              <a:path w="2833271" h="2108088">
                <a:moveTo>
                  <a:pt x="0" y="0"/>
                </a:moveTo>
                <a:lnTo>
                  <a:pt x="2833271" y="0"/>
                </a:lnTo>
                <a:lnTo>
                  <a:pt x="2833271" y="2108088"/>
                </a:lnTo>
                <a:lnTo>
                  <a:pt x="0" y="210808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524643" y="599961"/>
            <a:ext cx="14249400" cy="1423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131"/>
              </a:lnSpc>
              <a:spcBef>
                <a:spcPct val="0"/>
              </a:spcBef>
            </a:pPr>
            <a:r>
              <a:rPr lang="en-US" sz="7950" dirty="0" err="1">
                <a:solidFill>
                  <a:srgbClr val="00A99D"/>
                </a:solidFill>
                <a:latin typeface="Cloud Loop Bold"/>
              </a:rPr>
              <a:t>Quem</a:t>
            </a:r>
            <a:r>
              <a:rPr lang="en-US" sz="7950" dirty="0">
                <a:solidFill>
                  <a:srgbClr val="00A99D"/>
                </a:solidFill>
                <a:latin typeface="Cloud Loop Bold"/>
              </a:rPr>
              <a:t> </a:t>
            </a:r>
            <a:r>
              <a:rPr lang="en-US" sz="7950" dirty="0" err="1">
                <a:solidFill>
                  <a:srgbClr val="00A99D"/>
                </a:solidFill>
                <a:latin typeface="Cloud Loop Bold"/>
              </a:rPr>
              <a:t>pode</a:t>
            </a:r>
            <a:r>
              <a:rPr lang="en-US" sz="7950" dirty="0">
                <a:solidFill>
                  <a:srgbClr val="00A99D"/>
                </a:solidFill>
                <a:latin typeface="Cloud Loop Bold"/>
              </a:rPr>
              <a:t> </a:t>
            </a:r>
            <a:r>
              <a:rPr lang="en-US" sz="7950" dirty="0" err="1">
                <a:solidFill>
                  <a:srgbClr val="00A99D"/>
                </a:solidFill>
                <a:latin typeface="Cloud Loop Bold"/>
              </a:rPr>
              <a:t>participar</a:t>
            </a:r>
            <a:r>
              <a:rPr lang="en-US" sz="7950" dirty="0">
                <a:solidFill>
                  <a:srgbClr val="00A99D"/>
                </a:solidFill>
                <a:latin typeface="Cloud Loop Bold"/>
              </a:rPr>
              <a:t>?</a:t>
            </a:r>
          </a:p>
        </p:txBody>
      </p:sp>
      <p:sp>
        <p:nvSpPr>
          <p:cNvPr id="9" name="Freeform 9"/>
          <p:cNvSpPr/>
          <p:nvPr/>
        </p:nvSpPr>
        <p:spPr>
          <a:xfrm>
            <a:off x="923411" y="505214"/>
            <a:ext cx="1601233" cy="1612963"/>
          </a:xfrm>
          <a:custGeom>
            <a:avLst/>
            <a:gdLst/>
            <a:ahLst/>
            <a:cxnLst/>
            <a:rect l="l" t="t" r="r" b="b"/>
            <a:pathLst>
              <a:path w="1601233" h="1612963">
                <a:moveTo>
                  <a:pt x="0" y="0"/>
                </a:moveTo>
                <a:lnTo>
                  <a:pt x="1601233" y="0"/>
                </a:lnTo>
                <a:lnTo>
                  <a:pt x="1601233" y="1612964"/>
                </a:lnTo>
                <a:lnTo>
                  <a:pt x="0" y="16129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15" name="Imagem 4" descr="Ícone&#10;&#10;Descrição gerada automaticamente">
            <a:extLst>
              <a:ext uri="{FF2B5EF4-FFF2-40B4-BE49-F238E27FC236}">
                <a16:creationId xmlns:a16="http://schemas.microsoft.com/office/drawing/2014/main" id="{37EE77CC-0C59-4833-B5EC-E06A915B0E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5661" y="753329"/>
            <a:ext cx="1116732" cy="1116732"/>
          </a:xfrm>
          <a:prstGeom prst="rect">
            <a:avLst/>
          </a:prstGeom>
        </p:spPr>
      </p:pic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37E9CD9F-981D-4696-97FD-3BDCF294587E}"/>
              </a:ext>
            </a:extLst>
          </p:cNvPr>
          <p:cNvSpPr/>
          <p:nvPr/>
        </p:nvSpPr>
        <p:spPr>
          <a:xfrm>
            <a:off x="3475089" y="2631374"/>
            <a:ext cx="4621990" cy="6751181"/>
          </a:xfrm>
          <a:prstGeom prst="roundRect">
            <a:avLst/>
          </a:prstGeom>
          <a:noFill/>
          <a:ln w="57150">
            <a:solidFill>
              <a:srgbClr val="00A9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1E596E1-A747-4D86-B4FE-0A17F8FB87EF}"/>
              </a:ext>
            </a:extLst>
          </p:cNvPr>
          <p:cNvSpPr txBox="1"/>
          <p:nvPr/>
        </p:nvSpPr>
        <p:spPr>
          <a:xfrm>
            <a:off x="3995006" y="2739438"/>
            <a:ext cx="3604591" cy="1116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ts val="4159"/>
              </a:lnSpc>
            </a:pPr>
            <a:r>
              <a:rPr lang="en-US" sz="2800" spc="63" dirty="0" err="1">
                <a:solidFill>
                  <a:srgbClr val="000000"/>
                </a:solidFill>
                <a:latin typeface="Agrandir"/>
              </a:rPr>
              <a:t>Formador</a:t>
            </a:r>
            <a:r>
              <a:rPr lang="en-US" sz="2800" spc="63" dirty="0">
                <a:solidFill>
                  <a:srgbClr val="000000"/>
                </a:solidFill>
                <a:latin typeface="Agrandir"/>
              </a:rPr>
              <a:t> DE/PEC </a:t>
            </a:r>
            <a:r>
              <a:rPr lang="en-US" sz="2800" spc="63" dirty="0" err="1">
                <a:solidFill>
                  <a:srgbClr val="000000"/>
                </a:solidFill>
                <a:latin typeface="Agrandir"/>
              </a:rPr>
              <a:t>Multiplica</a:t>
            </a:r>
            <a:endParaRPr lang="en-US" sz="2800" spc="63" dirty="0">
              <a:solidFill>
                <a:srgbClr val="000000"/>
              </a:solidFill>
              <a:latin typeface="Agrandir"/>
            </a:endParaRPr>
          </a:p>
        </p:txBody>
      </p:sp>
      <p:pic>
        <p:nvPicPr>
          <p:cNvPr id="10" name="Imagem 9" descr="Forma, Retângulo&#10;&#10;Descrição gerada automaticamente">
            <a:extLst>
              <a:ext uri="{FF2B5EF4-FFF2-40B4-BE49-F238E27FC236}">
                <a16:creationId xmlns:a16="http://schemas.microsoft.com/office/drawing/2014/main" id="{FCC7C0A0-1A77-943E-A9CF-90572F3AE6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13937077" y="-1270512"/>
            <a:ext cx="3878665" cy="640371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681B3D1-243B-18F8-C2B3-AAE0BE3C1BD3}"/>
              </a:ext>
            </a:extLst>
          </p:cNvPr>
          <p:cNvSpPr txBox="1"/>
          <p:nvPr/>
        </p:nvSpPr>
        <p:spPr>
          <a:xfrm>
            <a:off x="3792962" y="3743111"/>
            <a:ext cx="400867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4159"/>
              </a:lnSpc>
              <a:buFont typeface="Wingdings" panose="05000000000000000000" pitchFamily="2" charset="2"/>
              <a:buChar char="Ø"/>
            </a:pPr>
            <a:r>
              <a:rPr lang="en-US" sz="4000" spc="63" dirty="0" err="1">
                <a:solidFill>
                  <a:srgbClr val="00000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Podem</a:t>
            </a:r>
            <a:r>
              <a:rPr lang="en-US" sz="4000" spc="63" dirty="0">
                <a:solidFill>
                  <a:srgbClr val="00000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 </a:t>
            </a:r>
            <a:r>
              <a:rPr lang="en-US" sz="4000" spc="63" dirty="0" err="1">
                <a:solidFill>
                  <a:srgbClr val="00000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participar</a:t>
            </a:r>
            <a:r>
              <a:rPr lang="en-US" sz="4000" spc="63" dirty="0">
                <a:solidFill>
                  <a:srgbClr val="00000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 </a:t>
            </a:r>
            <a:r>
              <a:rPr lang="en-US" sz="4000" spc="63" dirty="0" err="1">
                <a:solidFill>
                  <a:srgbClr val="00000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os</a:t>
            </a:r>
            <a:r>
              <a:rPr lang="en-US" sz="4000" spc="63" dirty="0">
                <a:solidFill>
                  <a:srgbClr val="00000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 Professores </a:t>
            </a:r>
            <a:r>
              <a:rPr lang="en-US" sz="4000" spc="63" dirty="0" err="1">
                <a:solidFill>
                  <a:srgbClr val="00000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Especialistas</a:t>
            </a:r>
            <a:r>
              <a:rPr lang="en-US" sz="4000" spc="63" dirty="0">
                <a:solidFill>
                  <a:srgbClr val="00000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 de </a:t>
            </a:r>
            <a:r>
              <a:rPr lang="en-US" sz="4000" spc="63" dirty="0" err="1">
                <a:solidFill>
                  <a:srgbClr val="00000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Currículo</a:t>
            </a:r>
            <a:r>
              <a:rPr lang="en-US" sz="4000" spc="63" dirty="0">
                <a:solidFill>
                  <a:srgbClr val="00000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 - PEC dos </a:t>
            </a:r>
            <a:r>
              <a:rPr lang="en-US" sz="4000" spc="63" dirty="0" err="1">
                <a:solidFill>
                  <a:srgbClr val="00000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componentes</a:t>
            </a:r>
            <a:r>
              <a:rPr lang="en-US" sz="4000" spc="63" dirty="0">
                <a:solidFill>
                  <a:srgbClr val="00000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;</a:t>
            </a:r>
            <a:endParaRPr lang="pt-BR" sz="4000" dirty="0">
              <a:latin typeface="Aldhabi" panose="020B0604020202020204" pitchFamily="2" charset="-78"/>
              <a:cs typeface="Aldhabi" panose="020B0604020202020204" pitchFamily="2" charset="-78"/>
            </a:endParaRPr>
          </a:p>
          <a:p>
            <a:pPr marL="457200" indent="-457200">
              <a:lnSpc>
                <a:spcPts val="4159"/>
              </a:lnSpc>
              <a:buFont typeface="Wingdings" panose="05000000000000000000" pitchFamily="2" charset="2"/>
              <a:buChar char="Ø"/>
            </a:pPr>
            <a:r>
              <a:rPr lang="en-US" sz="4000" spc="63" dirty="0">
                <a:solidFill>
                  <a:srgbClr val="00000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E para </a:t>
            </a:r>
            <a:r>
              <a:rPr lang="en-US" sz="4000" spc="63" dirty="0" err="1">
                <a:solidFill>
                  <a:srgbClr val="00000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os</a:t>
            </a:r>
            <a:r>
              <a:rPr lang="en-US" sz="4000" spc="63" dirty="0">
                <a:solidFill>
                  <a:srgbClr val="00000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 </a:t>
            </a:r>
            <a:r>
              <a:rPr lang="en-US" sz="4000" spc="63" dirty="0" err="1">
                <a:solidFill>
                  <a:srgbClr val="00000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dois</a:t>
            </a:r>
            <a:r>
              <a:rPr lang="en-US" sz="4000" spc="63" dirty="0">
                <a:solidFill>
                  <a:srgbClr val="00000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 </a:t>
            </a:r>
            <a:r>
              <a:rPr lang="en-US" sz="4000" spc="63" dirty="0" err="1">
                <a:solidFill>
                  <a:srgbClr val="00000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cursos</a:t>
            </a:r>
            <a:r>
              <a:rPr lang="en-US" sz="4000" spc="63" dirty="0">
                <a:solidFill>
                  <a:srgbClr val="00000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 da Educação Especial </a:t>
            </a:r>
            <a:r>
              <a:rPr lang="en-US" sz="4000" spc="63" dirty="0" err="1">
                <a:solidFill>
                  <a:srgbClr val="00000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somente</a:t>
            </a:r>
            <a:r>
              <a:rPr lang="en-US" sz="4000" spc="63" dirty="0">
                <a:solidFill>
                  <a:srgbClr val="00000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 </a:t>
            </a:r>
            <a:r>
              <a:rPr lang="en-US" sz="4000" spc="63" dirty="0" err="1">
                <a:solidFill>
                  <a:srgbClr val="00000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podem</a:t>
            </a:r>
            <a:r>
              <a:rPr lang="en-US" sz="4000" spc="63" dirty="0">
                <a:solidFill>
                  <a:srgbClr val="00000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 </a:t>
            </a:r>
            <a:r>
              <a:rPr lang="en-US" sz="4000" spc="63" dirty="0" err="1">
                <a:solidFill>
                  <a:srgbClr val="00000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participar</a:t>
            </a:r>
            <a:r>
              <a:rPr lang="en-US" sz="4000" spc="63" dirty="0">
                <a:solidFill>
                  <a:srgbClr val="00000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 </a:t>
            </a:r>
            <a:r>
              <a:rPr lang="en-US" sz="4000" spc="63" dirty="0" err="1">
                <a:solidFill>
                  <a:srgbClr val="00000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os</a:t>
            </a:r>
            <a:r>
              <a:rPr lang="en-US" sz="4000" spc="63" dirty="0">
                <a:solidFill>
                  <a:srgbClr val="00000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 </a:t>
            </a:r>
            <a:r>
              <a:rPr lang="en-US" sz="4000" spc="63" dirty="0">
                <a:solidFill>
                  <a:srgbClr val="FF000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PEC de Educação Especial</a:t>
            </a:r>
            <a:r>
              <a:rPr lang="en-US" sz="4000" spc="63" dirty="0">
                <a:solidFill>
                  <a:srgbClr val="00000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;</a:t>
            </a: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7AD871E4-E799-9AFD-2E75-B137037C37C2}"/>
              </a:ext>
            </a:extLst>
          </p:cNvPr>
          <p:cNvSpPr/>
          <p:nvPr/>
        </p:nvSpPr>
        <p:spPr>
          <a:xfrm>
            <a:off x="9671004" y="2631374"/>
            <a:ext cx="4621990" cy="6751181"/>
          </a:xfrm>
          <a:prstGeom prst="roundRect">
            <a:avLst/>
          </a:prstGeom>
          <a:noFill/>
          <a:ln w="57150">
            <a:solidFill>
              <a:srgbClr val="00A9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B2C6651-61DB-7115-ED84-643D038D9B1D}"/>
              </a:ext>
            </a:extLst>
          </p:cNvPr>
          <p:cNvSpPr txBox="1"/>
          <p:nvPr/>
        </p:nvSpPr>
        <p:spPr>
          <a:xfrm>
            <a:off x="10190921" y="2941651"/>
            <a:ext cx="3604591" cy="5663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ts val="4159"/>
              </a:lnSpc>
            </a:pPr>
            <a:r>
              <a:rPr lang="en-US" sz="2400" spc="63" dirty="0">
                <a:solidFill>
                  <a:srgbClr val="000000"/>
                </a:solidFill>
                <a:latin typeface="Agrandir"/>
              </a:rPr>
              <a:t>Professor </a:t>
            </a:r>
            <a:r>
              <a:rPr lang="en-US" sz="2400" spc="63" dirty="0" err="1">
                <a:solidFill>
                  <a:srgbClr val="000000"/>
                </a:solidFill>
                <a:latin typeface="Agrandir"/>
              </a:rPr>
              <a:t>Multiplicador</a:t>
            </a:r>
            <a:endParaRPr lang="en-US" sz="2400" spc="63" dirty="0">
              <a:solidFill>
                <a:srgbClr val="000000"/>
              </a:solidFill>
              <a:latin typeface="Agrandir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6B0B8D5-F495-E50D-5FFD-40F95F2CF033}"/>
              </a:ext>
            </a:extLst>
          </p:cNvPr>
          <p:cNvSpPr txBox="1"/>
          <p:nvPr/>
        </p:nvSpPr>
        <p:spPr>
          <a:xfrm>
            <a:off x="9988877" y="3743111"/>
            <a:ext cx="400867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ts val="4159"/>
              </a:lnSpc>
              <a:buFont typeface="Wingdings" panose="05000000000000000000" pitchFamily="2" charset="2"/>
              <a:buChar char="Ø"/>
            </a:pPr>
            <a:r>
              <a:rPr lang="en-US" sz="4000" spc="63" dirty="0" err="1">
                <a:solidFill>
                  <a:srgbClr val="00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Podem</a:t>
            </a:r>
            <a:r>
              <a:rPr lang="en-US" sz="4000" spc="63" dirty="0">
                <a:solidFill>
                  <a:srgbClr val="00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en-US" sz="4000" spc="63" dirty="0" err="1">
                <a:solidFill>
                  <a:srgbClr val="00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participar</a:t>
            </a:r>
            <a:r>
              <a:rPr lang="en-US" sz="4000" spc="63" dirty="0">
                <a:solidFill>
                  <a:srgbClr val="00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en-US" sz="4000" spc="63" dirty="0" err="1">
                <a:solidFill>
                  <a:srgbClr val="00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os</a:t>
            </a:r>
            <a:r>
              <a:rPr lang="en-US" sz="4000" spc="63" dirty="0">
                <a:solidFill>
                  <a:srgbClr val="00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Professores dos </a:t>
            </a:r>
            <a:r>
              <a:rPr lang="en-US" sz="4000" spc="63" dirty="0" err="1">
                <a:solidFill>
                  <a:srgbClr val="00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componentes</a:t>
            </a:r>
            <a:r>
              <a:rPr lang="en-US" sz="4000" spc="63" dirty="0">
                <a:solidFill>
                  <a:srgbClr val="00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;</a:t>
            </a:r>
            <a:endParaRPr lang="pt-BR" sz="4000" dirty="0"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marL="571500" indent="-571500">
              <a:lnSpc>
                <a:spcPts val="4159"/>
              </a:lnSpc>
              <a:buFont typeface="Wingdings" panose="05000000000000000000" pitchFamily="2" charset="2"/>
              <a:buChar char="Ø"/>
            </a:pPr>
            <a:r>
              <a:rPr lang="en-US" sz="4000" spc="63" dirty="0">
                <a:solidFill>
                  <a:srgbClr val="00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E para </a:t>
            </a:r>
            <a:r>
              <a:rPr lang="en-US" sz="4000" spc="63" dirty="0" err="1">
                <a:solidFill>
                  <a:srgbClr val="00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os</a:t>
            </a:r>
            <a:r>
              <a:rPr lang="en-US" sz="4000" spc="63" dirty="0">
                <a:solidFill>
                  <a:srgbClr val="00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en-US" sz="4000" spc="63" dirty="0" err="1">
                <a:solidFill>
                  <a:srgbClr val="00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dois</a:t>
            </a:r>
            <a:r>
              <a:rPr lang="en-US" sz="4000" spc="63" dirty="0">
                <a:solidFill>
                  <a:srgbClr val="00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en-US" sz="4000" spc="63" dirty="0" err="1">
                <a:solidFill>
                  <a:srgbClr val="00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cursos</a:t>
            </a:r>
            <a:r>
              <a:rPr lang="en-US" sz="4000" spc="63" dirty="0">
                <a:solidFill>
                  <a:srgbClr val="00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da Educação Especial </a:t>
            </a:r>
            <a:r>
              <a:rPr lang="en-US" sz="4000" spc="63" dirty="0" err="1">
                <a:solidFill>
                  <a:srgbClr val="00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podem</a:t>
            </a:r>
            <a:r>
              <a:rPr lang="en-US" sz="4000" spc="63" dirty="0">
                <a:solidFill>
                  <a:srgbClr val="00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en-US" sz="4000" spc="63" dirty="0" err="1">
                <a:solidFill>
                  <a:srgbClr val="00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participar</a:t>
            </a:r>
            <a:r>
              <a:rPr lang="en-US" sz="4000" spc="63" dirty="0">
                <a:solidFill>
                  <a:srgbClr val="00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 </a:t>
            </a:r>
            <a:r>
              <a:rPr lang="en-US" sz="4000" spc="63" dirty="0" err="1">
                <a:solidFill>
                  <a:srgbClr val="FF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professores</a:t>
            </a:r>
            <a:r>
              <a:rPr lang="en-US" sz="4000" spc="63" dirty="0">
                <a:solidFill>
                  <a:srgbClr val="FF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que </a:t>
            </a:r>
            <a:r>
              <a:rPr lang="en-US" sz="4000" spc="63" dirty="0" err="1">
                <a:solidFill>
                  <a:srgbClr val="FF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atuam</a:t>
            </a:r>
            <a:r>
              <a:rPr lang="en-US" sz="4000" spc="63" dirty="0">
                <a:solidFill>
                  <a:srgbClr val="FF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 </a:t>
            </a:r>
            <a:r>
              <a:rPr lang="en-US" sz="4000" spc="63" dirty="0" err="1">
                <a:solidFill>
                  <a:srgbClr val="FF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na</a:t>
            </a:r>
            <a:r>
              <a:rPr lang="en-US" sz="4000" spc="63" dirty="0">
                <a:solidFill>
                  <a:srgbClr val="FF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  AEE, </a:t>
            </a:r>
            <a:r>
              <a:rPr lang="en-US" sz="4000" spc="63" dirty="0" err="1">
                <a:solidFill>
                  <a:srgbClr val="FF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Itinerância</a:t>
            </a:r>
            <a:r>
              <a:rPr lang="en-US" sz="4000" spc="63" dirty="0">
                <a:solidFill>
                  <a:srgbClr val="FF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e Ensino </a:t>
            </a:r>
            <a:r>
              <a:rPr lang="en-US" sz="4000" spc="63" dirty="0" err="1">
                <a:solidFill>
                  <a:srgbClr val="FF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Colaborativo</a:t>
            </a:r>
            <a:endParaRPr lang="en-US" sz="4000" spc="63" dirty="0">
              <a:solidFill>
                <a:srgbClr val="FF0000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6765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20360131" flipH="1" flipV="1">
            <a:off x="-467135" y="6087881"/>
            <a:ext cx="3723551" cy="5071220"/>
          </a:xfrm>
          <a:custGeom>
            <a:avLst/>
            <a:gdLst/>
            <a:ahLst/>
            <a:cxnLst/>
            <a:rect l="l" t="t" r="r" b="b"/>
            <a:pathLst>
              <a:path w="3895062" h="5193416">
                <a:moveTo>
                  <a:pt x="0" y="5193416"/>
                </a:moveTo>
                <a:lnTo>
                  <a:pt x="3895062" y="5193416"/>
                </a:lnTo>
                <a:lnTo>
                  <a:pt x="3895062" y="0"/>
                </a:lnTo>
                <a:lnTo>
                  <a:pt x="0" y="0"/>
                </a:lnTo>
                <a:lnTo>
                  <a:pt x="0" y="5193416"/>
                </a:lnTo>
                <a:close/>
              </a:path>
            </a:pathLst>
          </a:custGeom>
          <a:blipFill>
            <a:blip r:embed="rId3">
              <a:alphaModFix amt="38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0" y="8066796"/>
            <a:ext cx="2833271" cy="2108088"/>
          </a:xfrm>
          <a:custGeom>
            <a:avLst/>
            <a:gdLst/>
            <a:ahLst/>
            <a:cxnLst/>
            <a:rect l="l" t="t" r="r" b="b"/>
            <a:pathLst>
              <a:path w="2833271" h="2108088">
                <a:moveTo>
                  <a:pt x="0" y="0"/>
                </a:moveTo>
                <a:lnTo>
                  <a:pt x="2833271" y="0"/>
                </a:lnTo>
                <a:lnTo>
                  <a:pt x="2833271" y="2108088"/>
                </a:lnTo>
                <a:lnTo>
                  <a:pt x="0" y="210808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524643" y="599961"/>
            <a:ext cx="14249400" cy="12984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131"/>
              </a:lnSpc>
              <a:spcBef>
                <a:spcPct val="0"/>
              </a:spcBef>
            </a:pPr>
            <a:r>
              <a:rPr lang="en-US" sz="6000" dirty="0" err="1">
                <a:solidFill>
                  <a:srgbClr val="00A99D"/>
                </a:solidFill>
                <a:latin typeface="Cloud Loop Bold"/>
              </a:rPr>
              <a:t>Atribuições</a:t>
            </a:r>
            <a:r>
              <a:rPr lang="en-US" sz="6000" dirty="0">
                <a:solidFill>
                  <a:srgbClr val="00A99D"/>
                </a:solidFill>
                <a:latin typeface="Cloud Loop Bold"/>
              </a:rPr>
              <a:t> do Professor </a:t>
            </a:r>
            <a:r>
              <a:rPr lang="en-US" sz="6000" dirty="0" err="1">
                <a:solidFill>
                  <a:srgbClr val="00A99D"/>
                </a:solidFill>
                <a:latin typeface="Cloud Loop Bold"/>
              </a:rPr>
              <a:t>Multiplicador</a:t>
            </a:r>
            <a:endParaRPr lang="en-US" sz="6000" dirty="0">
              <a:solidFill>
                <a:srgbClr val="00A99D"/>
              </a:solidFill>
              <a:latin typeface="Cloud Loop Bold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923411" y="505214"/>
            <a:ext cx="1601233" cy="1612963"/>
          </a:xfrm>
          <a:custGeom>
            <a:avLst/>
            <a:gdLst/>
            <a:ahLst/>
            <a:cxnLst/>
            <a:rect l="l" t="t" r="r" b="b"/>
            <a:pathLst>
              <a:path w="1601233" h="1612963">
                <a:moveTo>
                  <a:pt x="0" y="0"/>
                </a:moveTo>
                <a:lnTo>
                  <a:pt x="1601233" y="0"/>
                </a:lnTo>
                <a:lnTo>
                  <a:pt x="1601233" y="1612964"/>
                </a:lnTo>
                <a:lnTo>
                  <a:pt x="0" y="16129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15" name="Imagem 4" descr="Ícone&#10;&#10;Descrição gerada automaticamente">
            <a:extLst>
              <a:ext uri="{FF2B5EF4-FFF2-40B4-BE49-F238E27FC236}">
                <a16:creationId xmlns:a16="http://schemas.microsoft.com/office/drawing/2014/main" id="{37EE77CC-0C59-4833-B5EC-E06A915B0E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5661" y="753329"/>
            <a:ext cx="1116732" cy="1116732"/>
          </a:xfrm>
          <a:prstGeom prst="rect">
            <a:avLst/>
          </a:prstGeom>
        </p:spPr>
      </p:pic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37E9CD9F-981D-4696-97FD-3BDCF294587E}"/>
              </a:ext>
            </a:extLst>
          </p:cNvPr>
          <p:cNvSpPr/>
          <p:nvPr/>
        </p:nvSpPr>
        <p:spPr>
          <a:xfrm>
            <a:off x="2478156" y="2782490"/>
            <a:ext cx="13835269" cy="6520536"/>
          </a:xfrm>
          <a:prstGeom prst="roundRect">
            <a:avLst/>
          </a:prstGeom>
          <a:noFill/>
          <a:ln w="57150">
            <a:solidFill>
              <a:srgbClr val="00A9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1E596E1-A747-4D86-B4FE-0A17F8FB87EF}"/>
              </a:ext>
            </a:extLst>
          </p:cNvPr>
          <p:cNvSpPr txBox="1"/>
          <p:nvPr/>
        </p:nvSpPr>
        <p:spPr>
          <a:xfrm>
            <a:off x="2833270" y="3016395"/>
            <a:ext cx="12976573" cy="61863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Promover a formação entre pares</a:t>
            </a:r>
            <a:r>
              <a:rPr lang="pt-BR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por meio de tutoria, durante as aulas síncronas com o Professor Cursista, de forma a aprimorar o processo de ensino e de aprendizagem;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Participar das ações formativas </a:t>
            </a:r>
            <a:r>
              <a:rPr lang="pt-BR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propostas pelo Formador DE/PEC Multiplica durante a execução do Programa;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Mediar as ações de formação continuada</a:t>
            </a:r>
            <a:r>
              <a:rPr lang="pt-BR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de modo remoto, durante as aulas síncronas, com a câmera aberta, visando à plena identificação e participação;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Orientar</a:t>
            </a:r>
            <a:r>
              <a:rPr lang="pt-BR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os Professores Cursistas sobre a dinâmica das ações de formação continuada e acompanhar o desenvolvimento das atividades durante as aulas síncronas e assíncronas;</a:t>
            </a:r>
          </a:p>
        </p:txBody>
      </p:sp>
      <p:pic>
        <p:nvPicPr>
          <p:cNvPr id="10" name="Imagem 9" descr="Forma, Retângulo&#10;&#10;Descrição gerada automaticamente">
            <a:extLst>
              <a:ext uri="{FF2B5EF4-FFF2-40B4-BE49-F238E27FC236}">
                <a16:creationId xmlns:a16="http://schemas.microsoft.com/office/drawing/2014/main" id="{FCC7C0A0-1A77-943E-A9CF-90572F3AE6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13937077" y="-1270512"/>
            <a:ext cx="3878665" cy="640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234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20360131" flipH="1" flipV="1">
            <a:off x="-467135" y="6087881"/>
            <a:ext cx="3723551" cy="5071220"/>
          </a:xfrm>
          <a:custGeom>
            <a:avLst/>
            <a:gdLst/>
            <a:ahLst/>
            <a:cxnLst/>
            <a:rect l="l" t="t" r="r" b="b"/>
            <a:pathLst>
              <a:path w="3895062" h="5193416">
                <a:moveTo>
                  <a:pt x="0" y="5193416"/>
                </a:moveTo>
                <a:lnTo>
                  <a:pt x="3895062" y="5193416"/>
                </a:lnTo>
                <a:lnTo>
                  <a:pt x="3895062" y="0"/>
                </a:lnTo>
                <a:lnTo>
                  <a:pt x="0" y="0"/>
                </a:lnTo>
                <a:lnTo>
                  <a:pt x="0" y="5193416"/>
                </a:lnTo>
                <a:close/>
              </a:path>
            </a:pathLst>
          </a:custGeom>
          <a:blipFill>
            <a:blip r:embed="rId3">
              <a:alphaModFix amt="38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0" y="8066796"/>
            <a:ext cx="2833271" cy="2108088"/>
          </a:xfrm>
          <a:custGeom>
            <a:avLst/>
            <a:gdLst/>
            <a:ahLst/>
            <a:cxnLst/>
            <a:rect l="l" t="t" r="r" b="b"/>
            <a:pathLst>
              <a:path w="2833271" h="2108088">
                <a:moveTo>
                  <a:pt x="0" y="0"/>
                </a:moveTo>
                <a:lnTo>
                  <a:pt x="2833271" y="0"/>
                </a:lnTo>
                <a:lnTo>
                  <a:pt x="2833271" y="2108088"/>
                </a:lnTo>
                <a:lnTo>
                  <a:pt x="0" y="210808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524643" y="599961"/>
            <a:ext cx="14249400" cy="12984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131"/>
              </a:lnSpc>
              <a:spcBef>
                <a:spcPct val="0"/>
              </a:spcBef>
            </a:pPr>
            <a:r>
              <a:rPr lang="en-US" sz="6000" dirty="0" err="1">
                <a:solidFill>
                  <a:srgbClr val="00A99D"/>
                </a:solidFill>
                <a:latin typeface="Cloud Loop Bold"/>
              </a:rPr>
              <a:t>Atribuições</a:t>
            </a:r>
            <a:r>
              <a:rPr lang="en-US" sz="6000" dirty="0">
                <a:solidFill>
                  <a:srgbClr val="00A99D"/>
                </a:solidFill>
                <a:latin typeface="Cloud Loop Bold"/>
              </a:rPr>
              <a:t> do Professor </a:t>
            </a:r>
            <a:r>
              <a:rPr lang="en-US" sz="6000" dirty="0" err="1">
                <a:solidFill>
                  <a:srgbClr val="00A99D"/>
                </a:solidFill>
                <a:latin typeface="Cloud Loop Bold"/>
              </a:rPr>
              <a:t>Multiplicador</a:t>
            </a:r>
            <a:endParaRPr lang="en-US" sz="6000" dirty="0">
              <a:solidFill>
                <a:srgbClr val="00A99D"/>
              </a:solidFill>
              <a:latin typeface="Cloud Loop Bold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923411" y="505214"/>
            <a:ext cx="1601233" cy="1612963"/>
          </a:xfrm>
          <a:custGeom>
            <a:avLst/>
            <a:gdLst/>
            <a:ahLst/>
            <a:cxnLst/>
            <a:rect l="l" t="t" r="r" b="b"/>
            <a:pathLst>
              <a:path w="1601233" h="1612963">
                <a:moveTo>
                  <a:pt x="0" y="0"/>
                </a:moveTo>
                <a:lnTo>
                  <a:pt x="1601233" y="0"/>
                </a:lnTo>
                <a:lnTo>
                  <a:pt x="1601233" y="1612964"/>
                </a:lnTo>
                <a:lnTo>
                  <a:pt x="0" y="16129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15" name="Imagem 4" descr="Ícone&#10;&#10;Descrição gerada automaticamente">
            <a:extLst>
              <a:ext uri="{FF2B5EF4-FFF2-40B4-BE49-F238E27FC236}">
                <a16:creationId xmlns:a16="http://schemas.microsoft.com/office/drawing/2014/main" id="{37EE77CC-0C59-4833-B5EC-E06A915B0E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5661" y="753329"/>
            <a:ext cx="1116732" cy="1116732"/>
          </a:xfrm>
          <a:prstGeom prst="rect">
            <a:avLst/>
          </a:prstGeom>
        </p:spPr>
      </p:pic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37E9CD9F-981D-4696-97FD-3BDCF294587E}"/>
              </a:ext>
            </a:extLst>
          </p:cNvPr>
          <p:cNvSpPr/>
          <p:nvPr/>
        </p:nvSpPr>
        <p:spPr>
          <a:xfrm>
            <a:off x="2478156" y="2782490"/>
            <a:ext cx="13835269" cy="6520536"/>
          </a:xfrm>
          <a:prstGeom prst="roundRect">
            <a:avLst/>
          </a:prstGeom>
          <a:noFill/>
          <a:ln w="57150">
            <a:solidFill>
              <a:srgbClr val="00A9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1E596E1-A747-4D86-B4FE-0A17F8FB87EF}"/>
              </a:ext>
            </a:extLst>
          </p:cNvPr>
          <p:cNvSpPr txBox="1"/>
          <p:nvPr/>
        </p:nvSpPr>
        <p:spPr>
          <a:xfrm>
            <a:off x="2833270" y="3016395"/>
            <a:ext cx="12976573" cy="61863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Responder as dúvidas pedagógicas </a:t>
            </a:r>
            <a:r>
              <a:rPr lang="pt-BR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sobre a formação dos Professores Cursistas e emitir devolutivas das atividades durante as aulas síncronas e assíncronas;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Mediar didática e pedagogicamente </a:t>
            </a:r>
            <a:r>
              <a:rPr lang="pt-BR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as atividades tendo como referência o conteúdo específico das pautas formativas;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O</a:t>
            </a:r>
            <a:r>
              <a:rPr lang="pt-BR" sz="3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rientar e avaliar </a:t>
            </a:r>
            <a:r>
              <a:rPr lang="pt-BR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as atividades propostas, conforme orientações e materiais do Programa, durante as aulas síncronas;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Acompanhar a frequência e a avaliação </a:t>
            </a:r>
            <a:r>
              <a:rPr lang="pt-BR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dos Professores Cursistas e realizar ações de engajamento, a fim de garantir o desenvolvimento das atividades desses professores, durante as aulas síncronas e assíncronas;</a:t>
            </a:r>
          </a:p>
        </p:txBody>
      </p:sp>
      <p:pic>
        <p:nvPicPr>
          <p:cNvPr id="10" name="Imagem 9" descr="Forma, Retângulo&#10;&#10;Descrição gerada automaticamente">
            <a:extLst>
              <a:ext uri="{FF2B5EF4-FFF2-40B4-BE49-F238E27FC236}">
                <a16:creationId xmlns:a16="http://schemas.microsoft.com/office/drawing/2014/main" id="{FCC7C0A0-1A77-943E-A9CF-90572F3AE6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13937077" y="-1270512"/>
            <a:ext cx="3878665" cy="640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691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93D8E77C6AB9A41AD896F44C4DCD6FC" ma:contentTypeVersion="13" ma:contentTypeDescription="Crie um novo documento." ma:contentTypeScope="" ma:versionID="2e1e906edaa7ed2ccd212c7eb220aefa">
  <xsd:schema xmlns:xsd="http://www.w3.org/2001/XMLSchema" xmlns:xs="http://www.w3.org/2001/XMLSchema" xmlns:p="http://schemas.microsoft.com/office/2006/metadata/properties" xmlns:ns2="ffd51e29-918e-4930-8c82-1a1853184cf9" xmlns:ns3="a69ec1f2-e47e-46fc-a579-ceb6a0ffdbf2" targetNamespace="http://schemas.microsoft.com/office/2006/metadata/properties" ma:root="true" ma:fieldsID="2e5bdde509d40661e40239f5b349bacf" ns2:_="" ns3:_="">
    <xsd:import namespace="ffd51e29-918e-4930-8c82-1a1853184cf9"/>
    <xsd:import namespace="a69ec1f2-e47e-46fc-a579-ceb6a0ffdb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51e29-918e-4930-8c82-1a1853184c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Marcações de imagem" ma:readOnly="false" ma:fieldId="{5cf76f15-5ced-4ddc-b409-7134ff3c332f}" ma:taxonomyMulti="true" ma:sspId="6cacc59b-30bb-4402-ae5a-237a54327a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9ec1f2-e47e-46fc-a579-ceb6a0ffdbf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a42362d1-20e5-494d-a988-b02472749ede}" ma:internalName="TaxCatchAll" ma:showField="CatchAllData" ma:web="a69ec1f2-e47e-46fc-a579-ceb6a0ffdb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d51e29-918e-4930-8c82-1a1853184cf9">
      <Terms xmlns="http://schemas.microsoft.com/office/infopath/2007/PartnerControls"/>
    </lcf76f155ced4ddcb4097134ff3c332f>
    <TaxCatchAll xmlns="a69ec1f2-e47e-46fc-a579-ceb6a0ffdbf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BBAF6D8-F22A-4E6E-832C-E0E7137B1CFE}">
  <ds:schemaRefs>
    <ds:schemaRef ds:uri="a69ec1f2-e47e-46fc-a579-ceb6a0ffdbf2"/>
    <ds:schemaRef ds:uri="ffd51e29-918e-4930-8c82-1a1853184cf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BAE2F67-BF59-4F82-961F-627D36C99E20}">
  <ds:schemaRefs>
    <ds:schemaRef ds:uri="a69ec1f2-e47e-46fc-a579-ceb6a0ffdbf2"/>
    <ds:schemaRef ds:uri="ffd51e29-918e-4930-8c82-1a1853184cf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12C543C-36E0-4C14-91C2-F46A364566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701</Words>
  <Application>Microsoft Office PowerPoint</Application>
  <PresentationFormat>Personalizar</PresentationFormat>
  <Paragraphs>56</Paragraphs>
  <Slides>12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12</vt:i4>
      </vt:variant>
    </vt:vector>
  </HeadingPairs>
  <TitlesOfParts>
    <vt:vector size="24" baseType="lpstr">
      <vt:lpstr>Times New Roman</vt:lpstr>
      <vt:lpstr>Arial</vt:lpstr>
      <vt:lpstr>Calibri</vt:lpstr>
      <vt:lpstr>Agrandir</vt:lpstr>
      <vt:lpstr>Cloud Loop Bold</vt:lpstr>
      <vt:lpstr>Aldhabi</vt:lpstr>
      <vt:lpstr>Wingdings</vt:lpstr>
      <vt:lpstr>Calibri Light</vt:lpstr>
      <vt:lpstr>Noto Sans Symbols,Sans-Serif</vt:lpstr>
      <vt:lpstr>Cloud Loop</vt:lpstr>
      <vt:lpstr>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Multiplica - Oficina 2</dc:title>
  <dc:creator>Ana Laura Bereta De Godoi</dc:creator>
  <cp:lastModifiedBy>Alexandra Granato Ribeiro</cp:lastModifiedBy>
  <cp:revision>75</cp:revision>
  <dcterms:created xsi:type="dcterms:W3CDTF">2006-08-16T00:00:00Z</dcterms:created>
  <dcterms:modified xsi:type="dcterms:W3CDTF">2023-12-06T16:17:47Z</dcterms:modified>
  <dc:identifier>DAFp014MCUk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0x010100693D8E77C6AB9A41AD896F44C4DCD6FC</vt:lpwstr>
  </property>
  <property fmtid="{D5CDD505-2E9C-101B-9397-08002B2CF9AE}" pid="3" name="MediaServiceImageTags">
    <vt:lpwstr/>
  </property>
</Properties>
</file>