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60" r:id="rId5"/>
  </p:sldMasterIdLst>
  <p:notesMasterIdLst>
    <p:notesMasterId r:id="rId19"/>
  </p:notesMasterIdLst>
  <p:sldIdLst>
    <p:sldId id="314" r:id="rId6"/>
    <p:sldId id="259" r:id="rId7"/>
    <p:sldId id="273" r:id="rId8"/>
    <p:sldId id="316" r:id="rId9"/>
    <p:sldId id="315" r:id="rId10"/>
    <p:sldId id="317" r:id="rId11"/>
    <p:sldId id="318" r:id="rId12"/>
    <p:sldId id="319" r:id="rId13"/>
    <p:sldId id="320" r:id="rId14"/>
    <p:sldId id="321" r:id="rId15"/>
    <p:sldId id="322" r:id="rId16"/>
    <p:sldId id="292" r:id="rId17"/>
    <p:sldId id="323" r:id="rId18"/>
  </p:sldIdLst>
  <p:sldSz cx="18288000" cy="10287000"/>
  <p:notesSz cx="6858000" cy="9144000"/>
  <p:embeddedFontLst>
    <p:embeddedFont>
      <p:font typeface="Agrandir" panose="020B0604020202020204" charset="0"/>
      <p:regular r:id="rId20"/>
    </p:embeddedFont>
    <p:embeddedFont>
      <p:font typeface="Aldhabi" panose="01000000000000000000" pitchFamily="2" charset="-7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loud Loop" panose="020B0604020202020204" charset="0"/>
      <p:regular r:id="rId28"/>
    </p:embeddedFont>
    <p:embeddedFont>
      <p:font typeface="Cloud Loop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9B"/>
    <a:srgbClr val="921CD6"/>
    <a:srgbClr val="04753C"/>
    <a:srgbClr val="693001"/>
    <a:srgbClr val="0F3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57AD1-5901-413D-AE0F-B3312FF25457}" v="143" dt="2023-08-15T13:04:30.156"/>
    <p1510:client id="{1AA9FBA2-CCEC-4A6D-9E78-58102955FD5F}" v="6" dt="2023-12-06T15:06:44.322"/>
    <p1510:client id="{2000EF4B-7DAE-486F-8027-5899B92828E2}" v="28" dt="2023-08-08T17:42:17.806"/>
    <p1510:client id="{2220B7B0-5BD7-4588-AB65-D9D5F278B18A}" v="140" dt="2023-08-07T13:31:38.283"/>
    <p1510:client id="{3C28F89E-9F46-42A8-9B67-30A76EC9A4AF}" v="2" dt="2023-08-15T19:44:37.562"/>
    <p1510:client id="{3DDBFFEE-D6F5-9357-0BB8-F9D918AE1AC9}" v="968" dt="2023-08-08T18:03:40.226"/>
    <p1510:client id="{42E52D2B-CD50-B60D-C10F-36E8E6EDDFB1}" v="56" dt="2023-08-09T17:51:19.783"/>
    <p1510:client id="{47C9A913-3936-4CF3-BA52-423E992CCA9C}" v="1" dt="2023-11-22T12:47:28.980"/>
    <p1510:client id="{4AEA5C28-C492-4716-8BB3-D0B58EB66094}" v="5" dt="2023-08-09T17:24:45.235"/>
    <p1510:client id="{5D1FE36E-54FA-477F-B1FA-0D6BFFC20AD1}" v="6" dt="2023-08-14T18:23:02.927"/>
    <p1510:client id="{9AF55F86-9A98-0D6F-F720-0255898C29B8}" v="20" dt="2023-08-15T12:49:43.368"/>
    <p1510:client id="{9E243304-01EF-4957-BBE3-4A39677D07B5}" v="671" dt="2023-08-08T13:30:01.398"/>
    <p1510:client id="{A242CA15-9C55-282C-A0C8-935BCA0F79C4}" v="56" dt="2023-08-08T20:05:00.639"/>
    <p1510:client id="{B4624C22-AD8F-8E0B-66D1-0FAE511E5D8B}" v="23" dt="2023-08-09T18:52:46.332"/>
    <p1510:client id="{C47F86C6-602C-4CC4-8D35-10055E29186C}" v="11" dt="2023-08-08T18:47:54.921"/>
    <p1510:client id="{CAEC35BA-C8F6-30E1-61D1-259E1F625B56}" v="114" dt="2023-08-16T18:08:47.442"/>
    <p1510:client id="{DE05E625-415D-4E6F-AFB5-C9A07E02FDEC}" v="46" dt="2023-08-08T20:07:40.082"/>
    <p1510:client id="{E5620286-0EC2-9003-8F94-5FC6FCFA2C29}" v="6" dt="2023-08-16T13:36:11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17" autoAdjust="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EAAB4-75CB-4DF8-BFA7-4C479DC8FBDD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BFAFE-3E56-40D7-A337-25B41FE6ED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12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zgib8HDQ/u3ejrF8I7oxosTZiKD0flw/edit?utm_content=DAFzgib8HDQ&amp;utm_campaign=designshare&amp;utm_medium=link2&amp;utm_source=sharebutt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zgib8HDQ/u3ejrF8I7oxosTZiKD0flw/edit?utm_content=DAFzgib8HDQ&amp;utm_campaign=designshare&amp;utm_medium=link2&amp;utm_source=sharebutt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 typeface="Noto Sans Symbols,Sans-Serif"/>
              <a:buNone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51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739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8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3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17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Canva: </a:t>
            </a:r>
            <a:r>
              <a:rPr lang="en-US" dirty="0">
                <a:hlinkClick r:id="rId3"/>
              </a:rPr>
              <a:t>https://www.canva.com/design/DAFzgib8HDQ/u3ejrF8I7oxosTZiKD0flw/edit?utm_content=DAFzgib8HDQ&amp;utm_campaign=designshare&amp;utm_medium=link2&amp;utm_source=sharebutton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64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Canva: </a:t>
            </a:r>
            <a:r>
              <a:rPr lang="en-US" dirty="0">
                <a:hlinkClick r:id="rId3"/>
              </a:rPr>
              <a:t>https://www.canva.com/design/DAFzgib8HDQ/u3ejrF8I7oxosTZiKD0flw/edit?utm_content=DAFzgib8HDQ&amp;utm_campaign=designshare&amp;utm_medium=link2&amp;utm_source=sharebutton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02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82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55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08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355600">
              <a:spcBef>
                <a:spcPts val="1200"/>
              </a:spcBef>
              <a:buFont typeface="Noto Sans Symbols,Sans-Serif"/>
              <a:buChar char="⮚"/>
            </a:pP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BFAFE-3E56-40D7-A337-25B41FE6ED2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5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17.gif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1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166ABA-1A5B-4612-46D8-CE797193FA8F}"/>
              </a:ext>
            </a:extLst>
          </p:cNvPr>
          <p:cNvSpPr/>
          <p:nvPr/>
        </p:nvSpPr>
        <p:spPr>
          <a:xfrm>
            <a:off x="501445" y="339214"/>
            <a:ext cx="17270531" cy="9553628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76CAF548-8294-652D-F1A0-85DA0EEA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00" y="-2982799"/>
            <a:ext cx="5231372" cy="5245448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B7201B-43DF-307C-652A-86C89AA3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089" y="284016"/>
            <a:ext cx="1264899" cy="1473513"/>
          </a:xfrm>
          <a:prstGeom prst="rect">
            <a:avLst/>
          </a:prstGeom>
        </p:spPr>
      </p:pic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EB09124-95A8-3009-E4AD-BB2CCDAF8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056" y="113391"/>
            <a:ext cx="2462819" cy="22772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42450B-1CAF-C944-FE13-CBFF3DAA005D}"/>
              </a:ext>
            </a:extLst>
          </p:cNvPr>
          <p:cNvGrpSpPr/>
          <p:nvPr/>
        </p:nvGrpSpPr>
        <p:grpSpPr>
          <a:xfrm>
            <a:off x="2551600" y="3176226"/>
            <a:ext cx="6575831" cy="2709474"/>
            <a:chOff x="1548666" y="1642290"/>
            <a:chExt cx="5229197" cy="2156671"/>
          </a:xfrm>
        </p:grpSpPr>
        <p:pic>
          <p:nvPicPr>
            <p:cNvPr id="8" name="Picture 8" descr="Icon&#10;&#10;Description automatically generated">
              <a:extLst>
                <a:ext uri="{FF2B5EF4-FFF2-40B4-BE49-F238E27FC236}">
                  <a16:creationId xmlns:a16="http://schemas.microsoft.com/office/drawing/2014/main" id="{6A233369-F04B-F31A-6504-F5D0B7C2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9015" y="1642290"/>
              <a:ext cx="1102423" cy="1102423"/>
            </a:xfrm>
            <a:prstGeom prst="rect">
              <a:avLst/>
            </a:prstGeom>
          </p:spPr>
        </p:pic>
        <p:pic>
          <p:nvPicPr>
            <p:cNvPr id="9" name="Picture 9" descr="Logo&#10;&#10;Description automatically generated">
              <a:extLst>
                <a:ext uri="{FF2B5EF4-FFF2-40B4-BE49-F238E27FC236}">
                  <a16:creationId xmlns:a16="http://schemas.microsoft.com/office/drawing/2014/main" id="{2854A8B7-4327-0000-08D1-E61B15D9E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1038" y="2627386"/>
              <a:ext cx="1266825" cy="1171575"/>
            </a:xfrm>
            <a:prstGeom prst="rect">
              <a:avLst/>
            </a:prstGeom>
          </p:spPr>
        </p:pic>
        <p:pic>
          <p:nvPicPr>
            <p:cNvPr id="10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72BF7A1-ED14-B072-73A6-31A6096E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8666" y="2878868"/>
              <a:ext cx="3967685" cy="800748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8F2DA132-00FF-2370-6F91-FAAE523C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1687" y="2290515"/>
              <a:ext cx="774995" cy="774995"/>
            </a:xfrm>
            <a:prstGeom prst="rect">
              <a:avLst/>
            </a:prstGeom>
          </p:spPr>
        </p:pic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DADBF8F1-DA1C-5DDF-5A34-CCA47904F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79" y="7080818"/>
            <a:ext cx="1652643" cy="2871045"/>
          </a:xfrm>
          <a:prstGeom prst="rect">
            <a:avLst/>
          </a:prstGeom>
        </p:spPr>
      </p:pic>
      <p:pic>
        <p:nvPicPr>
          <p:cNvPr id="14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B0CA7E17-7E25-50BE-6A16-45B1DDAC8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7011" y="5947910"/>
            <a:ext cx="3942014" cy="3974670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B6495B14-2469-483B-9E2B-D70DBB1C37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15" y="5156628"/>
            <a:ext cx="5557233" cy="55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4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275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Atribuições</a:t>
            </a:r>
            <a:r>
              <a:rPr lang="en-US" sz="5400" dirty="0">
                <a:solidFill>
                  <a:srgbClr val="00A99D"/>
                </a:solidFill>
                <a:latin typeface="Cloud Loop Bold"/>
              </a:rPr>
              <a:t> do </a:t>
            </a: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Formador</a:t>
            </a:r>
            <a:r>
              <a:rPr lang="en-US" sz="5400" dirty="0">
                <a:solidFill>
                  <a:srgbClr val="00A99D"/>
                </a:solidFill>
                <a:latin typeface="Cloud Loop Bold"/>
              </a:rPr>
              <a:t> DE/PEC </a:t>
            </a: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Multiplica</a:t>
            </a:r>
            <a:endParaRPr lang="en-US" sz="540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478156" y="2782490"/>
            <a:ext cx="13835269" cy="5645893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Registrar nas turmas da plataforma virtual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 agendas de trabalho, o acompanhamento das atividades, a disponibilização de materiais de apoio para os Professores Multiplicadores, bem como as gravações dos encontros formativos, mantendo a plataforma organizada e atualizada;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Realizar ações de engajamento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fim de garantir o desenvolvimento das atividades dos Professores Multiplicadores;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Responder e </a:t>
            </a: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atender às solicitações do Formador EFAPE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dentro do prazo solicitado;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Comunicar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ao Formador EFAPE, antecipadamente, </a:t>
            </a: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qualquer problema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que impeça a realização e a manutenção das atividades formativas;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1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275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Atribuições</a:t>
            </a:r>
            <a:r>
              <a:rPr lang="en-US" sz="5400" dirty="0">
                <a:solidFill>
                  <a:srgbClr val="00A99D"/>
                </a:solidFill>
                <a:latin typeface="Cloud Loop Bold"/>
              </a:rPr>
              <a:t> do </a:t>
            </a: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Formador</a:t>
            </a:r>
            <a:r>
              <a:rPr lang="en-US" sz="5400" dirty="0">
                <a:solidFill>
                  <a:srgbClr val="00A99D"/>
                </a:solidFill>
                <a:latin typeface="Cloud Loop Bold"/>
              </a:rPr>
              <a:t> DE/PEC </a:t>
            </a: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Multiplica</a:t>
            </a:r>
            <a:endParaRPr lang="en-US" sz="540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478156" y="2782490"/>
            <a:ext cx="13835269" cy="5645893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Comunicar ao Formador EFAPE 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sobre a necessidade de substituição, enturmação e remanejamento, bem como reorganização de aulas do Professor Multiplicador ou do Professor Cursista;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Substituir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quando couber, o Professor Multiplicador;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Substituir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quando couber, e em comum acordo, Formadores DE/PEC Multiplica do mesmo componente e etapa;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Monitorar e registrar</a:t>
            </a:r>
            <a:r>
              <a:rPr lang="pt-BR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em plataforma oficial da SEDUC SP o cumprimento das horas-aulas dos Professores Multiplicadores.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4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522416" y="573106"/>
            <a:ext cx="13483511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7950" dirty="0">
                <a:solidFill>
                  <a:srgbClr val="00A99D"/>
                </a:solidFill>
                <a:latin typeface="Cloud Loop Bold"/>
              </a:rPr>
              <a:t>Carga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horária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: 8h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semanais</a:t>
            </a:r>
            <a:endParaRPr lang="en-US" sz="795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7" name="Imagem 9" descr="Ícone&#10;&#10;Descrição gerada automaticamente">
            <a:extLst>
              <a:ext uri="{FF2B5EF4-FFF2-40B4-BE49-F238E27FC236}">
                <a16:creationId xmlns:a16="http://schemas.microsoft.com/office/drawing/2014/main" id="{3D9FD3B6-51FA-4D6E-A3B9-B1B69DAD2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732" y="792349"/>
            <a:ext cx="1048363" cy="1038691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CA50766E-FD14-6D00-7FEF-23002136FD3E}"/>
              </a:ext>
            </a:extLst>
          </p:cNvPr>
          <p:cNvSpPr txBox="1"/>
          <p:nvPr/>
        </p:nvSpPr>
        <p:spPr>
          <a:xfrm>
            <a:off x="2459259" y="2468916"/>
            <a:ext cx="12436183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159"/>
              </a:lnSpc>
              <a:buFont typeface="Arial"/>
              <a:buChar char="•"/>
            </a:pPr>
            <a:r>
              <a:rPr lang="en-US" sz="4000" spc="63" dirty="0">
                <a:solidFill>
                  <a:srgbClr val="000000"/>
                </a:solidFill>
                <a:latin typeface="Agrandir"/>
              </a:rPr>
              <a:t>1h30/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relógio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consecutiva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 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remota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e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síncrona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para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receber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a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formação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pelo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Formador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EFAPE (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horário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a ser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estipulado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pela EFAPE);</a:t>
            </a:r>
            <a:endParaRPr lang="pt-BR" sz="4000" dirty="0">
              <a:ea typeface="Calibri"/>
              <a:cs typeface="Calibri"/>
            </a:endParaRPr>
          </a:p>
          <a:p>
            <a:pPr marL="457200" indent="-457200">
              <a:lnSpc>
                <a:spcPts val="4159"/>
              </a:lnSpc>
              <a:buFont typeface="Arial"/>
              <a:buChar char="•"/>
            </a:pPr>
            <a:endParaRPr lang="en-US" sz="4000" spc="63" dirty="0">
              <a:solidFill>
                <a:srgbClr val="000000"/>
              </a:solidFill>
              <a:latin typeface="Agrandir"/>
            </a:endParaRPr>
          </a:p>
          <a:p>
            <a:pPr marL="457200" indent="-457200">
              <a:lnSpc>
                <a:spcPts val="4159"/>
              </a:lnSpc>
              <a:buFont typeface="Arial"/>
              <a:buChar char="•"/>
            </a:pPr>
            <a:r>
              <a:rPr lang="en-US" sz="4000" spc="63" dirty="0">
                <a:solidFill>
                  <a:srgbClr val="000000"/>
                </a:solidFill>
                <a:latin typeface="Agrandir"/>
              </a:rPr>
              <a:t>05h/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relógio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estudo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,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planejamento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,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acompanhamento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, feedback e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demais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atividades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consecutivas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;</a:t>
            </a:r>
          </a:p>
          <a:p>
            <a:pPr marL="457200" indent="-457200">
              <a:lnSpc>
                <a:spcPts val="4159"/>
              </a:lnSpc>
              <a:buFont typeface="Arial"/>
              <a:buChar char="•"/>
            </a:pPr>
            <a:endParaRPr lang="en-US" sz="4000" spc="63" dirty="0">
              <a:solidFill>
                <a:srgbClr val="000000"/>
              </a:solidFill>
              <a:latin typeface="Agrandir"/>
            </a:endParaRPr>
          </a:p>
          <a:p>
            <a:pPr marL="457200" indent="-457200">
              <a:lnSpc>
                <a:spcPts val="4159"/>
              </a:lnSpc>
              <a:buFont typeface="Arial"/>
              <a:buChar char="•"/>
            </a:pPr>
            <a:r>
              <a:rPr lang="en-US" sz="4000" spc="63" dirty="0">
                <a:solidFill>
                  <a:srgbClr val="000000"/>
                </a:solidFill>
                <a:latin typeface="Agrandir"/>
              </a:rPr>
              <a:t>1h30/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relógio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consecutivas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para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ministrar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 as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formações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remota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 e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síncrona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para Professores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Multiplicadores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(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horário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a ser </a:t>
            </a:r>
            <a:r>
              <a:rPr lang="en-US" sz="4000" spc="63" dirty="0" err="1">
                <a:solidFill>
                  <a:srgbClr val="000000"/>
                </a:solidFill>
                <a:latin typeface="Agrandir"/>
              </a:rPr>
              <a:t>estipulado</a:t>
            </a:r>
            <a:r>
              <a:rPr lang="en-US" sz="4000" spc="63" dirty="0">
                <a:solidFill>
                  <a:srgbClr val="000000"/>
                </a:solidFill>
                <a:latin typeface="Agrandir"/>
              </a:rPr>
              <a:t> pela EFAPE).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C15B92F8-5052-2BA3-B757-1B670E04FD47}"/>
              </a:ext>
            </a:extLst>
          </p:cNvPr>
          <p:cNvGrpSpPr/>
          <p:nvPr/>
        </p:nvGrpSpPr>
        <p:grpSpPr>
          <a:xfrm rot="1440000">
            <a:off x="14330399" y="6035775"/>
            <a:ext cx="4201166" cy="5410337"/>
            <a:chOff x="738936" y="156565"/>
            <a:chExt cx="3191577" cy="3792809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52469AFC-333C-3BA3-446F-67F65B52C5B9}"/>
                </a:ext>
              </a:extLst>
            </p:cNvPr>
            <p:cNvSpPr/>
            <p:nvPr/>
          </p:nvSpPr>
          <p:spPr>
            <a:xfrm rot="-2081461" flipV="1">
              <a:off x="738936" y="558402"/>
              <a:ext cx="2543229" cy="3390972"/>
            </a:xfrm>
            <a:custGeom>
              <a:avLst/>
              <a:gdLst/>
              <a:ahLst/>
              <a:cxnLst/>
              <a:rect l="l" t="t" r="r" b="b"/>
              <a:pathLst>
                <a:path w="2543229" h="3390972">
                  <a:moveTo>
                    <a:pt x="0" y="3390972"/>
                  </a:moveTo>
                  <a:lnTo>
                    <a:pt x="2543229" y="3390972"/>
                  </a:lnTo>
                  <a:lnTo>
                    <a:pt x="2543229" y="0"/>
                  </a:lnTo>
                  <a:lnTo>
                    <a:pt x="0" y="0"/>
                  </a:lnTo>
                  <a:lnTo>
                    <a:pt x="0" y="3390972"/>
                  </a:lnTo>
                  <a:close/>
                </a:path>
              </a:pathLst>
            </a:custGeom>
            <a:blipFill>
              <a:blip r:embed="rId6">
                <a:alphaModFix amt="3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E464DF0-D6D6-1B60-DBB2-BFB5269CD11F}"/>
                </a:ext>
              </a:extLst>
            </p:cNvPr>
            <p:cNvSpPr/>
            <p:nvPr/>
          </p:nvSpPr>
          <p:spPr>
            <a:xfrm rot="-620948">
              <a:off x="2080975" y="156565"/>
              <a:ext cx="1849538" cy="1176009"/>
            </a:xfrm>
            <a:custGeom>
              <a:avLst/>
              <a:gdLst/>
              <a:ahLst/>
              <a:cxnLst/>
              <a:rect l="l" t="t" r="r" b="b"/>
              <a:pathLst>
                <a:path w="1849538" h="1176009">
                  <a:moveTo>
                    <a:pt x="0" y="0"/>
                  </a:moveTo>
                  <a:lnTo>
                    <a:pt x="1849538" y="0"/>
                  </a:lnTo>
                  <a:lnTo>
                    <a:pt x="1849538" y="1176009"/>
                  </a:lnTo>
                  <a:lnTo>
                    <a:pt x="0" y="1176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44999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257437"/>
              </a:stretch>
            </a:blipFill>
          </p:spPr>
        </p:sp>
      </p:grpSp>
      <p:sp>
        <p:nvSpPr>
          <p:cNvPr id="21" name="Freeform 9">
            <a:extLst>
              <a:ext uri="{FF2B5EF4-FFF2-40B4-BE49-F238E27FC236}">
                <a16:creationId xmlns:a16="http://schemas.microsoft.com/office/drawing/2014/main" id="{C5ECB51B-3BB2-9E96-2A7F-25BE28D33D4B}"/>
              </a:ext>
            </a:extLst>
          </p:cNvPr>
          <p:cNvSpPr/>
          <p:nvPr/>
        </p:nvSpPr>
        <p:spPr>
          <a:xfrm>
            <a:off x="15454729" y="8178912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3" name="Imagem 2" descr="Forma, Retângulo&#10;&#10;Descrição gerada automaticamente">
            <a:extLst>
              <a:ext uri="{FF2B5EF4-FFF2-40B4-BE49-F238E27FC236}">
                <a16:creationId xmlns:a16="http://schemas.microsoft.com/office/drawing/2014/main" id="{CD06EEA0-D20B-EDEA-0078-D8AB900448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14492" y="2651418"/>
            <a:ext cx="3940117" cy="65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166ABA-1A5B-4612-46D8-CE797193FA8F}"/>
              </a:ext>
            </a:extLst>
          </p:cNvPr>
          <p:cNvSpPr/>
          <p:nvPr/>
        </p:nvSpPr>
        <p:spPr>
          <a:xfrm>
            <a:off x="501445" y="339214"/>
            <a:ext cx="17270531" cy="9553628"/>
          </a:xfrm>
          <a:prstGeom prst="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5" name="Picture 5" descr="Shape&#10;&#10;Description automatically generated">
            <a:extLst>
              <a:ext uri="{FF2B5EF4-FFF2-40B4-BE49-F238E27FC236}">
                <a16:creationId xmlns:a16="http://schemas.microsoft.com/office/drawing/2014/main" id="{76CAF548-8294-652D-F1A0-85DA0EEAC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00" y="-2982799"/>
            <a:ext cx="5231372" cy="5245448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EB7201B-43DF-307C-652A-86C89AA3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089" y="284016"/>
            <a:ext cx="1264899" cy="1473513"/>
          </a:xfrm>
          <a:prstGeom prst="rect">
            <a:avLst/>
          </a:prstGeom>
        </p:spPr>
      </p:pic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1EB09124-95A8-3009-E4AD-BB2CCDAF8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6056" y="113391"/>
            <a:ext cx="2462819" cy="22772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42450B-1CAF-C944-FE13-CBFF3DAA005D}"/>
              </a:ext>
            </a:extLst>
          </p:cNvPr>
          <p:cNvGrpSpPr/>
          <p:nvPr/>
        </p:nvGrpSpPr>
        <p:grpSpPr>
          <a:xfrm>
            <a:off x="2551600" y="3176226"/>
            <a:ext cx="6575831" cy="2709474"/>
            <a:chOff x="1548666" y="1642290"/>
            <a:chExt cx="5229197" cy="2156671"/>
          </a:xfrm>
        </p:grpSpPr>
        <p:pic>
          <p:nvPicPr>
            <p:cNvPr id="8" name="Picture 8" descr="Icon&#10;&#10;Description automatically generated">
              <a:extLst>
                <a:ext uri="{FF2B5EF4-FFF2-40B4-BE49-F238E27FC236}">
                  <a16:creationId xmlns:a16="http://schemas.microsoft.com/office/drawing/2014/main" id="{6A233369-F04B-F31A-6504-F5D0B7C2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9015" y="1642290"/>
              <a:ext cx="1102423" cy="1102423"/>
            </a:xfrm>
            <a:prstGeom prst="rect">
              <a:avLst/>
            </a:prstGeom>
          </p:spPr>
        </p:pic>
        <p:pic>
          <p:nvPicPr>
            <p:cNvPr id="9" name="Picture 9" descr="Logo&#10;&#10;Description automatically generated">
              <a:extLst>
                <a:ext uri="{FF2B5EF4-FFF2-40B4-BE49-F238E27FC236}">
                  <a16:creationId xmlns:a16="http://schemas.microsoft.com/office/drawing/2014/main" id="{2854A8B7-4327-0000-08D1-E61B15D9E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1038" y="2627386"/>
              <a:ext cx="1266825" cy="1171575"/>
            </a:xfrm>
            <a:prstGeom prst="rect">
              <a:avLst/>
            </a:prstGeom>
          </p:spPr>
        </p:pic>
        <p:pic>
          <p:nvPicPr>
            <p:cNvPr id="10" name="Picture 1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72BF7A1-ED14-B072-73A6-31A6096E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48666" y="2878868"/>
              <a:ext cx="3967685" cy="800748"/>
            </a:xfrm>
            <a:prstGeom prst="rect">
              <a:avLst/>
            </a:prstGeom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8F2DA132-00FF-2370-6F91-FAAE523C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1687" y="2290515"/>
              <a:ext cx="774995" cy="774995"/>
            </a:xfrm>
            <a:prstGeom prst="rect">
              <a:avLst/>
            </a:prstGeom>
          </p:spPr>
        </p:pic>
      </p:grpSp>
      <p:pic>
        <p:nvPicPr>
          <p:cNvPr id="12" name="Picture 12">
            <a:extLst>
              <a:ext uri="{FF2B5EF4-FFF2-40B4-BE49-F238E27FC236}">
                <a16:creationId xmlns:a16="http://schemas.microsoft.com/office/drawing/2014/main" id="{DADBF8F1-DA1C-5DDF-5A34-CCA47904F9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679" y="7080818"/>
            <a:ext cx="1652643" cy="2871045"/>
          </a:xfrm>
          <a:prstGeom prst="rect">
            <a:avLst/>
          </a:prstGeom>
        </p:spPr>
      </p:pic>
      <p:pic>
        <p:nvPicPr>
          <p:cNvPr id="14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B0CA7E17-7E25-50BE-6A16-45B1DDAC8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7011" y="5947910"/>
            <a:ext cx="3942014" cy="3974670"/>
          </a:xfrm>
          <a:prstGeom prst="rect">
            <a:avLst/>
          </a:prstGeom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B6495B14-2469-483B-9E2B-D70DBB1C37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15" y="5156628"/>
            <a:ext cx="5557233" cy="55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3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346267" y="3279982"/>
            <a:ext cx="15154789" cy="286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31"/>
              </a:lnSpc>
              <a:spcBef>
                <a:spcPct val="0"/>
              </a:spcBef>
            </a:pPr>
            <a:r>
              <a:rPr lang="en-US" sz="9600" b="1" dirty="0" err="1">
                <a:solidFill>
                  <a:srgbClr val="00A99D"/>
                </a:solidFill>
                <a:latin typeface="Cloud Loop Bold"/>
              </a:rPr>
              <a:t>Programa</a:t>
            </a:r>
            <a:r>
              <a:rPr lang="en-US" sz="9600" b="1" dirty="0">
                <a:solidFill>
                  <a:srgbClr val="00A99D"/>
                </a:solidFill>
                <a:latin typeface="Cloud Loop Bold"/>
              </a:rPr>
              <a:t> </a:t>
            </a:r>
            <a:r>
              <a:rPr lang="en-US" sz="9600" b="1" dirty="0" err="1">
                <a:solidFill>
                  <a:srgbClr val="00A99D"/>
                </a:solidFill>
                <a:latin typeface="Cloud Loop Bold"/>
              </a:rPr>
              <a:t>Multiplica</a:t>
            </a:r>
            <a:r>
              <a:rPr lang="en-US" sz="9600" b="1" dirty="0">
                <a:solidFill>
                  <a:srgbClr val="00A99D"/>
                </a:solidFill>
                <a:latin typeface="Cloud Loop Bold"/>
              </a:rPr>
              <a:t> SP #Professores 2024</a:t>
            </a: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A2D2F75-7223-44DB-9A7B-AEE1872735B8}"/>
              </a:ext>
            </a:extLst>
          </p:cNvPr>
          <p:cNvGrpSpPr/>
          <p:nvPr/>
        </p:nvGrpSpPr>
        <p:grpSpPr>
          <a:xfrm>
            <a:off x="-1873758" y="1696745"/>
            <a:ext cx="8796803" cy="9877440"/>
            <a:chOff x="0" y="0"/>
            <a:chExt cx="11729070" cy="13169920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65051E4D-1BC6-43E5-8E50-BEEF51FE847A}"/>
                </a:ext>
              </a:extLst>
            </p:cNvPr>
            <p:cNvSpPr/>
            <p:nvPr/>
          </p:nvSpPr>
          <p:spPr>
            <a:xfrm rot="-2206145" flipH="1">
              <a:off x="2197313" y="1222398"/>
              <a:ext cx="7334444" cy="9779258"/>
            </a:xfrm>
            <a:custGeom>
              <a:avLst/>
              <a:gdLst/>
              <a:ahLst/>
              <a:cxnLst/>
              <a:rect l="l" t="t" r="r" b="b"/>
              <a:pathLst>
                <a:path w="7334444" h="9779258">
                  <a:moveTo>
                    <a:pt x="7334444" y="0"/>
                  </a:moveTo>
                  <a:lnTo>
                    <a:pt x="0" y="0"/>
                  </a:lnTo>
                  <a:lnTo>
                    <a:pt x="0" y="9779258"/>
                  </a:lnTo>
                  <a:lnTo>
                    <a:pt x="7334444" y="9779258"/>
                  </a:lnTo>
                  <a:lnTo>
                    <a:pt x="7334444" y="0"/>
                  </a:lnTo>
                  <a:close/>
                </a:path>
              </a:pathLst>
            </a:custGeom>
            <a:blipFill>
              <a:blip r:embed="rId5">
                <a:alphaModFix amt="1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960CBC4-46FC-4792-97B8-D4F1D4F491E5}"/>
                </a:ext>
              </a:extLst>
            </p:cNvPr>
            <p:cNvSpPr/>
            <p:nvPr/>
          </p:nvSpPr>
          <p:spPr>
            <a:xfrm rot="-745632">
              <a:off x="680987" y="9244221"/>
              <a:ext cx="5333902" cy="3391505"/>
            </a:xfrm>
            <a:custGeom>
              <a:avLst/>
              <a:gdLst/>
              <a:ahLst/>
              <a:cxnLst/>
              <a:rect l="l" t="t" r="r" b="b"/>
              <a:pathLst>
                <a:path w="5333902" h="3391505">
                  <a:moveTo>
                    <a:pt x="0" y="0"/>
                  </a:moveTo>
                  <a:lnTo>
                    <a:pt x="5333902" y="0"/>
                  </a:lnTo>
                  <a:lnTo>
                    <a:pt x="5333902" y="3391505"/>
                  </a:lnTo>
                  <a:lnTo>
                    <a:pt x="0" y="3391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6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b="-257437"/>
              </a:stretch>
            </a:blipFill>
          </p:spPr>
        </p:sp>
      </p:grpSp>
      <p:pic>
        <p:nvPicPr>
          <p:cNvPr id="17" name="Imagem 9" descr="Ícone&#10;&#10;Descrição gerada automaticamente">
            <a:extLst>
              <a:ext uri="{FF2B5EF4-FFF2-40B4-BE49-F238E27FC236}">
                <a16:creationId xmlns:a16="http://schemas.microsoft.com/office/drawing/2014/main" id="{3D9FD3B6-51FA-4D6E-A3B9-B1B69DAD26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32" y="792349"/>
            <a:ext cx="1048363" cy="1038691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5" name="Imagem 4" descr="Forma, Retângulo&#10;&#10;Descrição gerada automaticamente">
            <a:extLst>
              <a:ext uri="{FF2B5EF4-FFF2-40B4-BE49-F238E27FC236}">
                <a16:creationId xmlns:a16="http://schemas.microsoft.com/office/drawing/2014/main" id="{372F8547-C761-1330-37A5-F0B3D6ACE6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68278" y="1113810"/>
            <a:ext cx="5107697" cy="8443912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C728EE5-CC70-8097-F2FB-8445458A065E}"/>
              </a:ext>
            </a:extLst>
          </p:cNvPr>
          <p:cNvSpPr/>
          <p:nvPr/>
        </p:nvSpPr>
        <p:spPr>
          <a:xfrm>
            <a:off x="7524205" y="7615646"/>
            <a:ext cx="10091909" cy="1650462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BB14E1-389B-130F-340A-9DA5B31F90E6}"/>
              </a:ext>
            </a:extLst>
          </p:cNvPr>
          <p:cNvSpPr txBox="1"/>
          <p:nvPr/>
        </p:nvSpPr>
        <p:spPr>
          <a:xfrm>
            <a:off x="7756496" y="7809007"/>
            <a:ext cx="9627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Escola de Formação e Aperfeiçoamento dos Profissionais da Educação - EFAPE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Objetivos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 do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Programa</a:t>
            </a:r>
            <a:endParaRPr lang="en-US" sz="795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282393" y="2782490"/>
            <a:ext cx="13779242" cy="5765161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53322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69288" lvl="1" indent="-334644">
              <a:lnSpc>
                <a:spcPts val="433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grandir"/>
              </a:rPr>
              <a:t>Promover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um conjunto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ações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formativas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trabalho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colaborativo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entre pares que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atuam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no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mesmo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componente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curricular,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área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conhecimento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etapa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ensino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função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; </a:t>
            </a:r>
          </a:p>
          <a:p>
            <a:pPr>
              <a:lnSpc>
                <a:spcPts val="4339"/>
              </a:lnSpc>
            </a:pPr>
            <a:endParaRPr lang="en-US" sz="2800" dirty="0">
              <a:solidFill>
                <a:srgbClr val="000000"/>
              </a:solidFill>
              <a:latin typeface="Agrandir"/>
            </a:endParaRPr>
          </a:p>
          <a:p>
            <a:pPr marL="669288" lvl="1" indent="-334644">
              <a:lnSpc>
                <a:spcPts val="433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grandir"/>
              </a:rPr>
              <a:t>Oferecer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edições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contínuas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melhoria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das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práticas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docentes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e do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processo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ensino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e de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aprendizagem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estudante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sala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de aula;  </a:t>
            </a:r>
          </a:p>
          <a:p>
            <a:pPr>
              <a:lnSpc>
                <a:spcPts val="4339"/>
              </a:lnSpc>
            </a:pPr>
            <a:endParaRPr lang="en-US" sz="2800" dirty="0">
              <a:solidFill>
                <a:srgbClr val="000000"/>
              </a:solidFill>
              <a:latin typeface="Agrandir"/>
            </a:endParaRPr>
          </a:p>
          <a:p>
            <a:pPr marL="669288" lvl="1" indent="-334644">
              <a:lnSpc>
                <a:spcPts val="4339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grandir"/>
              </a:rPr>
              <a:t>Ofertar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formação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continuada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serviço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autorizada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pelo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Secretário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da Pasta,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homologada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Agrandir"/>
              </a:rPr>
              <a:t>certificada</a:t>
            </a:r>
            <a:r>
              <a:rPr lang="en-US" sz="2800" dirty="0">
                <a:solidFill>
                  <a:srgbClr val="000000"/>
                </a:solidFill>
                <a:latin typeface="Agrandir"/>
              </a:rPr>
              <a:t> pela EFAPE.</a:t>
            </a:r>
          </a:p>
          <a:p>
            <a:pPr algn="just"/>
            <a:endParaRPr lang="pt-BR" dirty="0"/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2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Características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 do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Programa</a:t>
            </a:r>
            <a:endParaRPr lang="en-US" sz="795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282393" y="2782490"/>
            <a:ext cx="13779242" cy="5765161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43483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ts val="4159"/>
              </a:lnSpc>
              <a:buFont typeface="Arial" panose="020B0604020202020204" pitchFamily="34" charset="0"/>
              <a:buChar char="•"/>
            </a:pP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Tem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como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finalidade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desenvolver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as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competências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e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habilidades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relacionadas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à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prática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docente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por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meio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da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formação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entre pares.</a:t>
            </a:r>
          </a:p>
          <a:p>
            <a:pPr>
              <a:lnSpc>
                <a:spcPts val="4159"/>
              </a:lnSpc>
            </a:pPr>
            <a:endParaRPr lang="en-US" sz="2800" spc="63" dirty="0">
              <a:solidFill>
                <a:srgbClr val="000000"/>
              </a:solidFill>
              <a:latin typeface="Agrandir"/>
            </a:endParaRPr>
          </a:p>
          <a:p>
            <a:pPr marL="571500" indent="-571500" algn="l">
              <a:lnSpc>
                <a:spcPts val="4159"/>
              </a:lnSpc>
              <a:buFont typeface="Arial" panose="020B0604020202020204" pitchFamily="34" charset="0"/>
              <a:buChar char="•"/>
            </a:pP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Destina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-se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aos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professores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que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atuam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nas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salas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de aula das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unidades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escolares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da rede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pública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estadual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paulista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.</a:t>
            </a:r>
          </a:p>
          <a:p>
            <a:pPr algn="l">
              <a:lnSpc>
                <a:spcPts val="4159"/>
              </a:lnSpc>
            </a:pP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</a:p>
          <a:p>
            <a:pPr marL="571500" indent="-571500" algn="l">
              <a:lnSpc>
                <a:spcPts val="4159"/>
              </a:lnSpc>
              <a:buFont typeface="Arial" panose="020B0604020202020204" pitchFamily="34" charset="0"/>
              <a:buChar char="•"/>
            </a:pPr>
            <a:r>
              <a:rPr lang="en-US" sz="2800" spc="63" dirty="0">
                <a:solidFill>
                  <a:srgbClr val="000000"/>
                </a:solidFill>
                <a:latin typeface="Agrandir"/>
              </a:rPr>
              <a:t>As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formações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recebidas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são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equivalentes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à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realização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das ATPC </a:t>
            </a:r>
            <a:r>
              <a:rPr lang="en-US" sz="2800" spc="63" dirty="0" err="1">
                <a:solidFill>
                  <a:srgbClr val="000000"/>
                </a:solidFill>
                <a:latin typeface="Agrandir"/>
              </a:rPr>
              <a:t>fornecidas</a:t>
            </a:r>
            <a:r>
              <a:rPr lang="en-US" sz="2800" spc="63" dirty="0">
                <a:solidFill>
                  <a:srgbClr val="000000"/>
                </a:solidFill>
                <a:latin typeface="Agrandir"/>
              </a:rPr>
              <a:t> pela EFAPE.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20651" y="7951414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53750" y="578942"/>
            <a:ext cx="1154325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1"/>
              </a:lnSpc>
              <a:spcBef>
                <a:spcPct val="0"/>
              </a:spcBef>
            </a:pPr>
            <a:r>
              <a:rPr lang="en-US" sz="6851" b="1" dirty="0" err="1">
                <a:solidFill>
                  <a:srgbClr val="00A99D"/>
                </a:solidFill>
                <a:latin typeface="Cloud Loop"/>
              </a:rPr>
              <a:t>Atores</a:t>
            </a:r>
            <a:r>
              <a:rPr lang="en-US" sz="6851" b="1" dirty="0">
                <a:solidFill>
                  <a:srgbClr val="00A99D"/>
                </a:solidFill>
                <a:latin typeface="Cloud Loop"/>
              </a:rPr>
              <a:t> do </a:t>
            </a:r>
            <a:r>
              <a:rPr lang="en-US" sz="6851" b="1" dirty="0" err="1">
                <a:solidFill>
                  <a:srgbClr val="00A99D"/>
                </a:solidFill>
                <a:latin typeface="Cloud Loop"/>
              </a:rPr>
              <a:t>Programa</a:t>
            </a:r>
            <a:endParaRPr lang="en-US" sz="6851" b="1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70651" y="331901"/>
            <a:ext cx="1826729" cy="1840112"/>
          </a:xfrm>
          <a:custGeom>
            <a:avLst/>
            <a:gdLst/>
            <a:ahLst/>
            <a:cxnLst/>
            <a:rect l="l" t="t" r="r" b="b"/>
            <a:pathLst>
              <a:path w="1826729" h="1840112">
                <a:moveTo>
                  <a:pt x="0" y="0"/>
                </a:moveTo>
                <a:lnTo>
                  <a:pt x="1826729" y="0"/>
                </a:lnTo>
                <a:lnTo>
                  <a:pt x="1826729" y="1840111"/>
                </a:lnTo>
                <a:lnTo>
                  <a:pt x="0" y="1840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11" descr="Ícone&#10;&#10;Descrição gerada automaticamente">
            <a:extLst>
              <a:ext uri="{FF2B5EF4-FFF2-40B4-BE49-F238E27FC236}">
                <a16:creationId xmlns:a16="http://schemas.microsoft.com/office/drawing/2014/main" id="{FE77D34B-8C02-46F1-80E9-732B846E6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567" y="624825"/>
            <a:ext cx="1160895" cy="1160895"/>
          </a:xfrm>
          <a:prstGeom prst="rect">
            <a:avLst/>
          </a:prstGeom>
        </p:spPr>
      </p:pic>
      <p:sp>
        <p:nvSpPr>
          <p:cNvPr id="20" name="Freeform 4">
            <a:extLst>
              <a:ext uri="{FF2B5EF4-FFF2-40B4-BE49-F238E27FC236}">
                <a16:creationId xmlns:a16="http://schemas.microsoft.com/office/drawing/2014/main" id="{34B99716-4AD8-4015-9C42-E309CF7D6160}"/>
              </a:ext>
            </a:extLst>
          </p:cNvPr>
          <p:cNvSpPr/>
          <p:nvPr/>
        </p:nvSpPr>
        <p:spPr>
          <a:xfrm rot="20360131" flipH="1" flipV="1">
            <a:off x="124331" y="5732089"/>
            <a:ext cx="4295051" cy="52617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m 12" descr="Forma&#10;&#10;Descrição gerada automaticamente">
            <a:extLst>
              <a:ext uri="{FF2B5EF4-FFF2-40B4-BE49-F238E27FC236}">
                <a16:creationId xmlns:a16="http://schemas.microsoft.com/office/drawing/2014/main" id="{DE293064-C800-CFCD-C4FC-8E39746DA1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316075" y="-1719296"/>
            <a:ext cx="3743324" cy="37529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DC79B9-B902-AAE0-BC79-52BCEF28F0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9049" y="2923086"/>
            <a:ext cx="14964915" cy="54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20651" y="7951414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53750" y="578942"/>
            <a:ext cx="1154325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1"/>
              </a:lnSpc>
              <a:spcBef>
                <a:spcPct val="0"/>
              </a:spcBef>
            </a:pPr>
            <a:r>
              <a:rPr lang="en-US" sz="6851" b="1" dirty="0" err="1">
                <a:solidFill>
                  <a:srgbClr val="00A99D"/>
                </a:solidFill>
                <a:latin typeface="Cloud Loop"/>
              </a:rPr>
              <a:t>Temas</a:t>
            </a:r>
            <a:r>
              <a:rPr lang="en-US" sz="6851" b="1" dirty="0">
                <a:solidFill>
                  <a:srgbClr val="00A99D"/>
                </a:solidFill>
                <a:latin typeface="Cloud Loop"/>
              </a:rPr>
              <a:t> </a:t>
            </a:r>
            <a:r>
              <a:rPr lang="en-US" sz="6851" b="1" dirty="0" err="1">
                <a:solidFill>
                  <a:srgbClr val="00A99D"/>
                </a:solidFill>
                <a:latin typeface="Cloud Loop"/>
              </a:rPr>
              <a:t>ofertados</a:t>
            </a:r>
            <a:r>
              <a:rPr lang="en-US" sz="6851" b="1" dirty="0">
                <a:solidFill>
                  <a:srgbClr val="00A99D"/>
                </a:solidFill>
                <a:latin typeface="Cloud Loop"/>
              </a:rPr>
              <a:t> 2024</a:t>
            </a:r>
            <a:endParaRPr lang="en-US" sz="6851" b="1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70651" y="331901"/>
            <a:ext cx="1826729" cy="1840112"/>
          </a:xfrm>
          <a:custGeom>
            <a:avLst/>
            <a:gdLst/>
            <a:ahLst/>
            <a:cxnLst/>
            <a:rect l="l" t="t" r="r" b="b"/>
            <a:pathLst>
              <a:path w="1826729" h="1840112">
                <a:moveTo>
                  <a:pt x="0" y="0"/>
                </a:moveTo>
                <a:lnTo>
                  <a:pt x="1826729" y="0"/>
                </a:lnTo>
                <a:lnTo>
                  <a:pt x="1826729" y="1840111"/>
                </a:lnTo>
                <a:lnTo>
                  <a:pt x="0" y="1840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11" descr="Ícone&#10;&#10;Descrição gerada automaticamente">
            <a:extLst>
              <a:ext uri="{FF2B5EF4-FFF2-40B4-BE49-F238E27FC236}">
                <a16:creationId xmlns:a16="http://schemas.microsoft.com/office/drawing/2014/main" id="{FE77D34B-8C02-46F1-80E9-732B846E6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567" y="624825"/>
            <a:ext cx="1160895" cy="1160895"/>
          </a:xfrm>
          <a:prstGeom prst="rect">
            <a:avLst/>
          </a:prstGeom>
        </p:spPr>
      </p:pic>
      <p:sp>
        <p:nvSpPr>
          <p:cNvPr id="20" name="Freeform 4">
            <a:extLst>
              <a:ext uri="{FF2B5EF4-FFF2-40B4-BE49-F238E27FC236}">
                <a16:creationId xmlns:a16="http://schemas.microsoft.com/office/drawing/2014/main" id="{34B99716-4AD8-4015-9C42-E309CF7D6160}"/>
              </a:ext>
            </a:extLst>
          </p:cNvPr>
          <p:cNvSpPr/>
          <p:nvPr/>
        </p:nvSpPr>
        <p:spPr>
          <a:xfrm rot="20360131" flipH="1" flipV="1">
            <a:off x="124331" y="5732089"/>
            <a:ext cx="4295051" cy="52617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m 12" descr="Forma&#10;&#10;Descrição gerada automaticamente">
            <a:extLst>
              <a:ext uri="{FF2B5EF4-FFF2-40B4-BE49-F238E27FC236}">
                <a16:creationId xmlns:a16="http://schemas.microsoft.com/office/drawing/2014/main" id="{DE293064-C800-CFCD-C4FC-8E39746DA1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316075" y="-1719296"/>
            <a:ext cx="3743324" cy="37529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B1CEF5-8E5A-BB7E-2FD3-3F1872748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2507" y="2407014"/>
            <a:ext cx="16066136" cy="581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Quem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pode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 </a:t>
            </a:r>
            <a:r>
              <a:rPr lang="en-US" sz="7950" dirty="0" err="1">
                <a:solidFill>
                  <a:srgbClr val="00A99D"/>
                </a:solidFill>
                <a:latin typeface="Cloud Loop Bold"/>
              </a:rPr>
              <a:t>participar</a:t>
            </a:r>
            <a:r>
              <a:rPr lang="en-US" sz="7950" dirty="0">
                <a:solidFill>
                  <a:srgbClr val="00A99D"/>
                </a:solidFill>
                <a:latin typeface="Cloud Loop Bold"/>
              </a:rPr>
              <a:t>?</a:t>
            </a: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3475089" y="2631374"/>
            <a:ext cx="4621990" cy="6751181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3995006" y="2941651"/>
            <a:ext cx="3604591" cy="548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b="1" spc="63" dirty="0" err="1">
                <a:solidFill>
                  <a:srgbClr val="000000"/>
                </a:solidFill>
                <a:latin typeface="Agrandir"/>
              </a:rPr>
              <a:t>Formador</a:t>
            </a:r>
            <a:r>
              <a:rPr lang="en-US" b="1" spc="63" dirty="0">
                <a:solidFill>
                  <a:srgbClr val="000000"/>
                </a:solidFill>
                <a:latin typeface="Agrandir"/>
              </a:rPr>
              <a:t> DE/PEC </a:t>
            </a:r>
            <a:r>
              <a:rPr lang="en-US" b="1" spc="63" dirty="0" err="1">
                <a:solidFill>
                  <a:srgbClr val="000000"/>
                </a:solidFill>
                <a:latin typeface="Agrandir"/>
              </a:rPr>
              <a:t>Multiplica</a:t>
            </a:r>
            <a:endParaRPr lang="en-US" b="1" spc="63" dirty="0">
              <a:solidFill>
                <a:srgbClr val="000000"/>
              </a:solidFill>
              <a:latin typeface="Agrandir"/>
            </a:endParaRP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81B3D1-243B-18F8-C2B3-AAE0BE3C1BD3}"/>
              </a:ext>
            </a:extLst>
          </p:cNvPr>
          <p:cNvSpPr txBox="1"/>
          <p:nvPr/>
        </p:nvSpPr>
        <p:spPr>
          <a:xfrm>
            <a:off x="3792962" y="3743111"/>
            <a:ext cx="400867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159"/>
              </a:lnSpc>
              <a:buFont typeface="Wingdings" panose="05000000000000000000" pitchFamily="2" charset="2"/>
              <a:buChar char="Ø"/>
            </a:pP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Podem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participar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Professores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Especialistas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de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Currículo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- PEC dos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componentes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;</a:t>
            </a:r>
            <a:endParaRPr lang="pt-BR" sz="4000" dirty="0">
              <a:latin typeface="Aldhabi" panose="020B0604020202020204" pitchFamily="2" charset="-78"/>
              <a:cs typeface="Aldhabi" panose="020B0604020202020204" pitchFamily="2" charset="-78"/>
            </a:endParaRPr>
          </a:p>
          <a:p>
            <a:pPr marL="457200" indent="-457200">
              <a:lnSpc>
                <a:spcPts val="4159"/>
              </a:lnSpc>
              <a:buFont typeface="Wingdings" panose="05000000000000000000" pitchFamily="2" charset="2"/>
              <a:buChar char="Ø"/>
            </a:pP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E para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dois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cursos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da Educação Especial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somente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 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podem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participar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 </a:t>
            </a:r>
            <a:r>
              <a:rPr lang="en-US" sz="4000" spc="63" dirty="0" err="1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4000" spc="63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PEC de Educação Especial</a:t>
            </a:r>
            <a:r>
              <a:rPr lang="en-US" sz="4000" spc="63" dirty="0">
                <a:solidFill>
                  <a:srgbClr val="00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;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AD871E4-E799-9AFD-2E75-B137037C37C2}"/>
              </a:ext>
            </a:extLst>
          </p:cNvPr>
          <p:cNvSpPr/>
          <p:nvPr/>
        </p:nvSpPr>
        <p:spPr>
          <a:xfrm>
            <a:off x="9671004" y="2631374"/>
            <a:ext cx="4621990" cy="6751181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2C6651-61DB-7115-ED84-643D038D9B1D}"/>
              </a:ext>
            </a:extLst>
          </p:cNvPr>
          <p:cNvSpPr txBox="1"/>
          <p:nvPr/>
        </p:nvSpPr>
        <p:spPr>
          <a:xfrm>
            <a:off x="10190921" y="2941651"/>
            <a:ext cx="3604591" cy="56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sz="2400" spc="63" dirty="0">
                <a:solidFill>
                  <a:srgbClr val="000000"/>
                </a:solidFill>
                <a:latin typeface="Agrandir"/>
              </a:rPr>
              <a:t>Professor </a:t>
            </a:r>
            <a:r>
              <a:rPr lang="en-US" sz="2400" spc="63" dirty="0" err="1">
                <a:solidFill>
                  <a:srgbClr val="000000"/>
                </a:solidFill>
                <a:latin typeface="Agrandir"/>
              </a:rPr>
              <a:t>Multiplicador</a:t>
            </a:r>
            <a:endParaRPr lang="en-US" sz="2400" spc="63" dirty="0">
              <a:solidFill>
                <a:srgbClr val="000000"/>
              </a:solidFill>
              <a:latin typeface="Agrandir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B0B8D5-F495-E50D-5FFD-40F95F2CF033}"/>
              </a:ext>
            </a:extLst>
          </p:cNvPr>
          <p:cNvSpPr txBox="1"/>
          <p:nvPr/>
        </p:nvSpPr>
        <p:spPr>
          <a:xfrm>
            <a:off x="9988877" y="3743111"/>
            <a:ext cx="400867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159"/>
              </a:lnSpc>
              <a:buFont typeface="Wingdings" panose="05000000000000000000" pitchFamily="2" charset="2"/>
              <a:buChar char="Ø"/>
            </a:pP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Podem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participar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Professores dos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componentes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;</a:t>
            </a:r>
            <a:endParaRPr lang="pt-BR" sz="40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571500" indent="-571500">
              <a:lnSpc>
                <a:spcPts val="4159"/>
              </a:lnSpc>
              <a:buFont typeface="Wingdings" panose="05000000000000000000" pitchFamily="2" charset="2"/>
              <a:buChar char="Ø"/>
            </a:pP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 para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os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dois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cursos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da Educação Especial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podem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n-US" sz="4000" spc="63" dirty="0" err="1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participar</a:t>
            </a:r>
            <a:r>
              <a:rPr lang="en-US" sz="4000" spc="63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 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professores</a:t>
            </a:r>
            <a:r>
              <a:rPr lang="en-US" sz="4000" spc="63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que 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atuam</a:t>
            </a:r>
            <a:r>
              <a:rPr lang="en-US" sz="4000" spc="63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 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na</a:t>
            </a:r>
            <a:r>
              <a:rPr lang="en-US" sz="4000" spc="63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  AEE, 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Itinerância</a:t>
            </a:r>
            <a:r>
              <a:rPr lang="en-US" sz="4000" spc="63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e Ensino </a:t>
            </a:r>
            <a:r>
              <a:rPr lang="en-US" sz="4000" spc="63" dirty="0" err="1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Colaborativo</a:t>
            </a:r>
            <a:endParaRPr lang="en-US" sz="4000" spc="63" dirty="0">
              <a:solidFill>
                <a:srgbClr val="FF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7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275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Atribuições</a:t>
            </a:r>
            <a:r>
              <a:rPr lang="en-US" sz="5400" dirty="0">
                <a:solidFill>
                  <a:srgbClr val="00A99D"/>
                </a:solidFill>
                <a:latin typeface="Cloud Loop Bold"/>
              </a:rPr>
              <a:t> do </a:t>
            </a: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Formador</a:t>
            </a:r>
            <a:r>
              <a:rPr lang="en-US" sz="5400" dirty="0">
                <a:solidFill>
                  <a:srgbClr val="00A99D"/>
                </a:solidFill>
                <a:latin typeface="Cloud Loop Bold"/>
              </a:rPr>
              <a:t> DE/PEC </a:t>
            </a: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Multiplica</a:t>
            </a:r>
            <a:endParaRPr lang="en-US" sz="540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478156" y="2782490"/>
            <a:ext cx="13835269" cy="6520536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Promover a formação entre pares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com os Professores Multiplicadores que, por sua vez, formarão os Professores Cursistas aprimorando o processo de ensino e de aprendizagem;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Participar das ações formativas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propostas pela EFAPE e das reuniões semanais para orientações dos materiais, pautas formativas e demais ações, sendo estas realizadas de maneira presencial e/ou remota e síncrona e em horário pré-agendado;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Elaborar e entregar documentações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associadas ao desenvolvimento das atividades de caráter pedagógico, conforme orientações da EFAPE;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Mediar as ações de formação continuada 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 modo remoto e síncrono, com a câmera aberta, visando à plena identificação e participação do Professor Multiplicador;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0360131" flipH="1" flipV="1">
            <a:off x="-467135" y="6087881"/>
            <a:ext cx="3723551" cy="5071220"/>
          </a:xfrm>
          <a:custGeom>
            <a:avLst/>
            <a:gdLst/>
            <a:ahLst/>
            <a:cxnLst/>
            <a:rect l="l" t="t" r="r" b="b"/>
            <a:pathLst>
              <a:path w="3895062" h="5193416">
                <a:moveTo>
                  <a:pt x="0" y="5193416"/>
                </a:moveTo>
                <a:lnTo>
                  <a:pt x="3895062" y="5193416"/>
                </a:lnTo>
                <a:lnTo>
                  <a:pt x="3895062" y="0"/>
                </a:lnTo>
                <a:lnTo>
                  <a:pt x="0" y="0"/>
                </a:lnTo>
                <a:lnTo>
                  <a:pt x="0" y="5193416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066796"/>
            <a:ext cx="2833271" cy="2108088"/>
          </a:xfrm>
          <a:custGeom>
            <a:avLst/>
            <a:gdLst/>
            <a:ahLst/>
            <a:cxnLst/>
            <a:rect l="l" t="t" r="r" b="b"/>
            <a:pathLst>
              <a:path w="2833271" h="2108088">
                <a:moveTo>
                  <a:pt x="0" y="0"/>
                </a:moveTo>
                <a:lnTo>
                  <a:pt x="2833271" y="0"/>
                </a:lnTo>
                <a:lnTo>
                  <a:pt x="2833271" y="2108088"/>
                </a:lnTo>
                <a:lnTo>
                  <a:pt x="0" y="2108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4643" y="599961"/>
            <a:ext cx="14249400" cy="1275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31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Atribuições</a:t>
            </a:r>
            <a:r>
              <a:rPr lang="en-US" sz="5400" dirty="0">
                <a:solidFill>
                  <a:srgbClr val="00A99D"/>
                </a:solidFill>
                <a:latin typeface="Cloud Loop Bold"/>
              </a:rPr>
              <a:t> do </a:t>
            </a: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Formador</a:t>
            </a:r>
            <a:r>
              <a:rPr lang="en-US" sz="5400" dirty="0">
                <a:solidFill>
                  <a:srgbClr val="00A99D"/>
                </a:solidFill>
                <a:latin typeface="Cloud Loop Bold"/>
              </a:rPr>
              <a:t> DE/PEC </a:t>
            </a:r>
            <a:r>
              <a:rPr lang="en-US" sz="5400" dirty="0" err="1">
                <a:solidFill>
                  <a:srgbClr val="00A99D"/>
                </a:solidFill>
                <a:latin typeface="Cloud Loop Bold"/>
              </a:rPr>
              <a:t>Multiplica</a:t>
            </a:r>
            <a:endParaRPr lang="en-US" sz="5400" dirty="0">
              <a:solidFill>
                <a:srgbClr val="00A99D"/>
              </a:solidFill>
              <a:latin typeface="Cloud Loop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23411" y="505214"/>
            <a:ext cx="1601233" cy="1612963"/>
          </a:xfrm>
          <a:custGeom>
            <a:avLst/>
            <a:gdLst/>
            <a:ahLst/>
            <a:cxnLst/>
            <a:rect l="l" t="t" r="r" b="b"/>
            <a:pathLst>
              <a:path w="1601233" h="1612963">
                <a:moveTo>
                  <a:pt x="0" y="0"/>
                </a:moveTo>
                <a:lnTo>
                  <a:pt x="1601233" y="0"/>
                </a:lnTo>
                <a:lnTo>
                  <a:pt x="1601233" y="1612964"/>
                </a:lnTo>
                <a:lnTo>
                  <a:pt x="0" y="161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5" name="Imagem 4" descr="Ícone&#10;&#10;Descrição gerada automaticamente">
            <a:extLst>
              <a:ext uri="{FF2B5EF4-FFF2-40B4-BE49-F238E27FC236}">
                <a16:creationId xmlns:a16="http://schemas.microsoft.com/office/drawing/2014/main" id="{37EE77CC-0C59-4833-B5EC-E06A915B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661" y="753329"/>
            <a:ext cx="1116732" cy="1116732"/>
          </a:xfrm>
          <a:prstGeom prst="rect">
            <a:avLst/>
          </a:prstGeom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E9CD9F-981D-4696-97FD-3BDCF294587E}"/>
              </a:ext>
            </a:extLst>
          </p:cNvPr>
          <p:cNvSpPr/>
          <p:nvPr/>
        </p:nvSpPr>
        <p:spPr>
          <a:xfrm>
            <a:off x="2478156" y="2782490"/>
            <a:ext cx="13835269" cy="5645893"/>
          </a:xfrm>
          <a:prstGeom prst="roundRect">
            <a:avLst/>
          </a:prstGeom>
          <a:noFill/>
          <a:ln w="57150">
            <a:solidFill>
              <a:srgbClr val="00A9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E596E1-A747-4D86-B4FE-0A17F8FB87EF}"/>
              </a:ext>
            </a:extLst>
          </p:cNvPr>
          <p:cNvSpPr txBox="1"/>
          <p:nvPr/>
        </p:nvSpPr>
        <p:spPr>
          <a:xfrm>
            <a:off x="2833270" y="3016395"/>
            <a:ext cx="12976573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Orientar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os Professores Multiplicadores sobre a dinâmica das ações de formação continuada e acompanhar o desenvolvimento das atividades;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Responder as dúvidas pedagógicas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dos Professores Multiplicadores sobre a formação do “Programa Multiplica SP #Professores”, e emitir devolutivas por meio de diálogo formativo;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Mediar didática e pedagogicamente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as atividades, tendo como referência o conteúdo das pautas formativas, bem como orientar e avaliar as atividades propostas, conforme materiais produzidos pela EFAPE;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Acompanhar a frequência, a avaliação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e, periodicamente, as </a:t>
            </a:r>
            <a:r>
              <a:rPr lang="pt-BR" sz="32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aulas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dos Professores Multiplicadores;</a:t>
            </a:r>
          </a:p>
        </p:txBody>
      </p:sp>
      <p:pic>
        <p:nvPicPr>
          <p:cNvPr id="10" name="Imagem 9" descr="Forma, Retângulo&#10;&#10;Descrição gerada automaticamente">
            <a:extLst>
              <a:ext uri="{FF2B5EF4-FFF2-40B4-BE49-F238E27FC236}">
                <a16:creationId xmlns:a16="http://schemas.microsoft.com/office/drawing/2014/main" id="{FCC7C0A0-1A77-943E-A9CF-90572F3AE6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3937077" y="-1270512"/>
            <a:ext cx="3878665" cy="64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3D8E77C6AB9A41AD896F44C4DCD6FC" ma:contentTypeVersion="13" ma:contentTypeDescription="Crie um novo documento." ma:contentTypeScope="" ma:versionID="2e1e906edaa7ed2ccd212c7eb220aefa">
  <xsd:schema xmlns:xsd="http://www.w3.org/2001/XMLSchema" xmlns:xs="http://www.w3.org/2001/XMLSchema" xmlns:p="http://schemas.microsoft.com/office/2006/metadata/properties" xmlns:ns2="ffd51e29-918e-4930-8c82-1a1853184cf9" xmlns:ns3="a69ec1f2-e47e-46fc-a579-ceb6a0ffdbf2" targetNamespace="http://schemas.microsoft.com/office/2006/metadata/properties" ma:root="true" ma:fieldsID="2e5bdde509d40661e40239f5b349bacf" ns2:_="" ns3:_="">
    <xsd:import namespace="ffd51e29-918e-4930-8c82-1a1853184cf9"/>
    <xsd:import namespace="a69ec1f2-e47e-46fc-a579-ceb6a0ffd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51e29-918e-4930-8c82-1a1853184c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6cacc59b-30bb-4402-ae5a-237a54327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ec1f2-e47e-46fc-a579-ceb6a0ffd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2362d1-20e5-494d-a988-b02472749ede}" ma:internalName="TaxCatchAll" ma:showField="CatchAllData" ma:web="a69ec1f2-e47e-46fc-a579-ceb6a0ffd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51e29-918e-4930-8c82-1a1853184cf9">
      <Terms xmlns="http://schemas.microsoft.com/office/infopath/2007/PartnerControls"/>
    </lcf76f155ced4ddcb4097134ff3c332f>
    <TaxCatchAll xmlns="a69ec1f2-e47e-46fc-a579-ceb6a0ffdbf2" xsi:nil="true"/>
  </documentManagement>
</p:properties>
</file>

<file path=customXml/itemProps1.xml><?xml version="1.0" encoding="utf-8"?>
<ds:datastoreItem xmlns:ds="http://schemas.openxmlformats.org/officeDocument/2006/customXml" ds:itemID="{1BBAF6D8-F22A-4E6E-832C-E0E7137B1CFE}">
  <ds:schemaRefs>
    <ds:schemaRef ds:uri="a69ec1f2-e47e-46fc-a579-ceb6a0ffdbf2"/>
    <ds:schemaRef ds:uri="ffd51e29-918e-4930-8c82-1a1853184c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12C543C-36E0-4C14-91C2-F46A36456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AE2F67-BF59-4F82-961F-627D36C99E20}">
  <ds:schemaRefs>
    <ds:schemaRef ds:uri="a69ec1f2-e47e-46fc-a579-ceb6a0ffdbf2"/>
    <ds:schemaRef ds:uri="ffd51e29-918e-4930-8c82-1a1853184cf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772</Words>
  <Application>Microsoft Office PowerPoint</Application>
  <PresentationFormat>Personalizar</PresentationFormat>
  <Paragraphs>62</Paragraphs>
  <Slides>13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5" baseType="lpstr">
      <vt:lpstr>Cloud Loop Bold</vt:lpstr>
      <vt:lpstr>Noto Sans Symbols,Sans-Serif</vt:lpstr>
      <vt:lpstr>Times New Roman</vt:lpstr>
      <vt:lpstr>Agrandir</vt:lpstr>
      <vt:lpstr>Arial</vt:lpstr>
      <vt:lpstr>Calibri</vt:lpstr>
      <vt:lpstr>Cloud Loop</vt:lpstr>
      <vt:lpstr>Aldhabi</vt:lpstr>
      <vt:lpstr>Calibri Light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Multiplica - Oficina 2</dc:title>
  <dc:creator>Ana Laura Bereta De Godoi</dc:creator>
  <cp:lastModifiedBy>Alexandra Granato Ribeiro</cp:lastModifiedBy>
  <cp:revision>64</cp:revision>
  <dcterms:created xsi:type="dcterms:W3CDTF">2006-08-16T00:00:00Z</dcterms:created>
  <dcterms:modified xsi:type="dcterms:W3CDTF">2023-12-06T16:12:36Z</dcterms:modified>
  <dc:identifier>DAFp014MCUk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0x010100693D8E77C6AB9A41AD896F44C4DCD6FC</vt:lpwstr>
  </property>
  <property fmtid="{D5CDD505-2E9C-101B-9397-08002B2CF9AE}" pid="3" name="MediaServiceImageTags">
    <vt:lpwstr/>
  </property>
</Properties>
</file>